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69"/>
  </p:notesMasterIdLst>
  <p:sldIdLst>
    <p:sldId id="256" r:id="rId2"/>
    <p:sldId id="257" r:id="rId3"/>
    <p:sldId id="260" r:id="rId4"/>
    <p:sldId id="263" r:id="rId5"/>
    <p:sldId id="262" r:id="rId6"/>
    <p:sldId id="309" r:id="rId7"/>
    <p:sldId id="310" r:id="rId8"/>
    <p:sldId id="311" r:id="rId9"/>
    <p:sldId id="312" r:id="rId10"/>
    <p:sldId id="382" r:id="rId11"/>
    <p:sldId id="313" r:id="rId12"/>
    <p:sldId id="314" r:id="rId13"/>
    <p:sldId id="315" r:id="rId14"/>
    <p:sldId id="316" r:id="rId15"/>
    <p:sldId id="386" r:id="rId16"/>
    <p:sldId id="317" r:id="rId17"/>
    <p:sldId id="318" r:id="rId18"/>
    <p:sldId id="319" r:id="rId19"/>
    <p:sldId id="320" r:id="rId20"/>
    <p:sldId id="384" r:id="rId21"/>
    <p:sldId id="321" r:id="rId22"/>
    <p:sldId id="322" r:id="rId23"/>
    <p:sldId id="377" r:id="rId24"/>
    <p:sldId id="378" r:id="rId25"/>
    <p:sldId id="379" r:id="rId26"/>
    <p:sldId id="323" r:id="rId27"/>
    <p:sldId id="383" r:id="rId28"/>
    <p:sldId id="324" r:id="rId29"/>
    <p:sldId id="325" r:id="rId30"/>
    <p:sldId id="373" r:id="rId31"/>
    <p:sldId id="376" r:id="rId32"/>
    <p:sldId id="326" r:id="rId33"/>
    <p:sldId id="327" r:id="rId34"/>
    <p:sldId id="328" r:id="rId35"/>
    <p:sldId id="329" r:id="rId36"/>
    <p:sldId id="330" r:id="rId37"/>
    <p:sldId id="331" r:id="rId38"/>
    <p:sldId id="332" r:id="rId39"/>
    <p:sldId id="333" r:id="rId40"/>
    <p:sldId id="334" r:id="rId41"/>
    <p:sldId id="335" r:id="rId42"/>
    <p:sldId id="336" r:id="rId43"/>
    <p:sldId id="385" r:id="rId44"/>
    <p:sldId id="337" r:id="rId45"/>
    <p:sldId id="338" r:id="rId46"/>
    <p:sldId id="369" r:id="rId47"/>
    <p:sldId id="372" r:id="rId48"/>
    <p:sldId id="380" r:id="rId49"/>
    <p:sldId id="381" r:id="rId50"/>
    <p:sldId id="339" r:id="rId51"/>
    <p:sldId id="340" r:id="rId52"/>
    <p:sldId id="341" r:id="rId53"/>
    <p:sldId id="343" r:id="rId54"/>
    <p:sldId id="344" r:id="rId55"/>
    <p:sldId id="345" r:id="rId56"/>
    <p:sldId id="358" r:id="rId57"/>
    <p:sldId id="346" r:id="rId58"/>
    <p:sldId id="347" r:id="rId59"/>
    <p:sldId id="348" r:id="rId60"/>
    <p:sldId id="349" r:id="rId61"/>
    <p:sldId id="350" r:id="rId62"/>
    <p:sldId id="351" r:id="rId63"/>
    <p:sldId id="352" r:id="rId64"/>
    <p:sldId id="359" r:id="rId65"/>
    <p:sldId id="360" r:id="rId66"/>
    <p:sldId id="342" r:id="rId67"/>
    <p:sldId id="261" r:id="rId6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1116"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image" Target="../media/image39.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image" Target="../media/image41.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image" Target="../media/image43.e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image" Target="../media/image47.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emf"/><Relationship Id="rId1" Type="http://schemas.openxmlformats.org/officeDocument/2006/relationships/image" Target="../media/image9.emf"/><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image" Target="../media/image1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02AB3D3-41EB-46AA-889C-A4EABC772383}" type="datetimeFigureOut">
              <a:rPr lang="zh-CN" altLang="en-US" smtClean="0"/>
              <a:t>2019/9/9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BA06602-6CA2-478A-BA13-13BEFF3F2DF6}" type="slidenum">
              <a:rPr lang="zh-CN" altLang="en-US" smtClean="0"/>
              <a:t>‹#›</a:t>
            </a:fld>
            <a:endParaRPr lang="zh-CN" altLang="en-US"/>
          </a:p>
        </p:txBody>
      </p:sp>
    </p:spTree>
    <p:extLst>
      <p:ext uri="{BB962C8B-B14F-4D97-AF65-F5344CB8AC3E}">
        <p14:creationId xmlns:p14="http://schemas.microsoft.com/office/powerpoint/2010/main" val="25142779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130BF9-3C13-4C72-9CB5-049E1FA062C1}" type="slidenum">
              <a:rPr lang="en-US" altLang="zh-CN"/>
              <a:pPr/>
              <a:t>6</a:t>
            </a:fld>
            <a:endParaRPr lang="en-US" altLang="zh-CN"/>
          </a:p>
        </p:txBody>
      </p:sp>
      <p:sp>
        <p:nvSpPr>
          <p:cNvPr id="476162" name="Rectangle 2"/>
          <p:cNvSpPr>
            <a:spLocks noGrp="1" noRot="1" noChangeAspect="1" noChangeArrowheads="1" noTextEdit="1"/>
          </p:cNvSpPr>
          <p:nvPr>
            <p:ph type="sldImg"/>
          </p:nvPr>
        </p:nvSpPr>
        <p:spPr>
          <a:ln/>
        </p:spPr>
      </p:sp>
      <p:sp>
        <p:nvSpPr>
          <p:cNvPr id="4761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B448D4-3A3C-4313-9BEC-5E2BA822D305}" type="slidenum">
              <a:rPr lang="en-US" altLang="zh-CN"/>
              <a:pPr/>
              <a:t>15</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D3E120F-5858-4912-8912-AE996C4369CB}" type="slidenum">
              <a:rPr lang="en-US" altLang="zh-CN"/>
              <a:pPr/>
              <a:t>16</a:t>
            </a:fld>
            <a:endParaRPr lang="en-US" altLang="zh-CN"/>
          </a:p>
        </p:txBody>
      </p:sp>
      <p:sp>
        <p:nvSpPr>
          <p:cNvPr id="484354" name="Rectangle 2"/>
          <p:cNvSpPr>
            <a:spLocks noGrp="1" noRot="1" noChangeAspect="1" noChangeArrowheads="1" noTextEdit="1"/>
          </p:cNvSpPr>
          <p:nvPr>
            <p:ph type="sldImg"/>
          </p:nvPr>
        </p:nvSpPr>
        <p:spPr>
          <a:ln/>
        </p:spPr>
      </p:sp>
      <p:sp>
        <p:nvSpPr>
          <p:cNvPr id="4843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F54819-BFF9-4D97-8FB3-120CB8848F15}" type="slidenum">
              <a:rPr lang="en-US" altLang="zh-CN"/>
              <a:pPr/>
              <a:t>17</a:t>
            </a:fld>
            <a:endParaRPr lang="en-US" altLang="zh-CN"/>
          </a:p>
        </p:txBody>
      </p:sp>
      <p:sp>
        <p:nvSpPr>
          <p:cNvPr id="485378" name="Rectangle 2"/>
          <p:cNvSpPr>
            <a:spLocks noGrp="1" noRot="1" noChangeAspect="1" noChangeArrowheads="1" noTextEdit="1"/>
          </p:cNvSpPr>
          <p:nvPr>
            <p:ph type="sldImg"/>
          </p:nvPr>
        </p:nvSpPr>
        <p:spPr>
          <a:ln/>
        </p:spPr>
      </p:sp>
      <p:sp>
        <p:nvSpPr>
          <p:cNvPr id="4853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4898EB-2D00-48C5-A624-77A71A4634F3}" type="slidenum">
              <a:rPr lang="en-US" altLang="zh-CN"/>
              <a:pPr/>
              <a:t>18</a:t>
            </a:fld>
            <a:endParaRPr lang="en-US" altLang="zh-CN"/>
          </a:p>
        </p:txBody>
      </p:sp>
      <p:sp>
        <p:nvSpPr>
          <p:cNvPr id="486402" name="Rectangle 2"/>
          <p:cNvSpPr>
            <a:spLocks noGrp="1" noRot="1" noChangeAspect="1" noChangeArrowheads="1" noTextEdit="1"/>
          </p:cNvSpPr>
          <p:nvPr>
            <p:ph type="sldImg"/>
          </p:nvPr>
        </p:nvSpPr>
        <p:spPr>
          <a:ln/>
        </p:spPr>
      </p:sp>
      <p:sp>
        <p:nvSpPr>
          <p:cNvPr id="4864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BA141A-FA09-4376-93D0-564E0B2F0455}" type="slidenum">
              <a:rPr lang="en-US" altLang="zh-CN"/>
              <a:pPr/>
              <a:t>19</a:t>
            </a:fld>
            <a:endParaRPr lang="en-US" altLang="zh-CN"/>
          </a:p>
        </p:txBody>
      </p:sp>
      <p:sp>
        <p:nvSpPr>
          <p:cNvPr id="487426" name="Rectangle 2"/>
          <p:cNvSpPr>
            <a:spLocks noGrp="1" noRot="1" noChangeAspect="1" noChangeArrowheads="1" noTextEdit="1"/>
          </p:cNvSpPr>
          <p:nvPr>
            <p:ph type="sldImg"/>
          </p:nvPr>
        </p:nvSpPr>
        <p:spPr>
          <a:ln/>
        </p:spPr>
      </p:sp>
      <p:sp>
        <p:nvSpPr>
          <p:cNvPr id="4874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6F33BF0-FECE-4BAA-8E17-8783A4751CE7}" type="slidenum">
              <a:rPr lang="en-US" altLang="zh-CN"/>
              <a:pPr/>
              <a:t>20</a:t>
            </a:fld>
            <a:endParaRPr lang="en-US" altLang="zh-CN"/>
          </a:p>
        </p:txBody>
      </p:sp>
      <p:sp>
        <p:nvSpPr>
          <p:cNvPr id="525314" name="Rectangle 2"/>
          <p:cNvSpPr>
            <a:spLocks noGrp="1" noRot="1" noChangeAspect="1" noChangeArrowheads="1" noTextEdit="1"/>
          </p:cNvSpPr>
          <p:nvPr>
            <p:ph type="sldImg"/>
          </p:nvPr>
        </p:nvSpPr>
        <p:spPr>
          <a:ln/>
        </p:spPr>
      </p:sp>
      <p:sp>
        <p:nvSpPr>
          <p:cNvPr id="5253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4D7D81-F72B-495A-9416-24779D964A7B}" type="slidenum">
              <a:rPr lang="en-US" altLang="zh-CN"/>
              <a:pPr/>
              <a:t>21</a:t>
            </a:fld>
            <a:endParaRPr lang="en-US" altLang="zh-CN"/>
          </a:p>
        </p:txBody>
      </p:sp>
      <p:sp>
        <p:nvSpPr>
          <p:cNvPr id="488450" name="Rectangle 2"/>
          <p:cNvSpPr>
            <a:spLocks noGrp="1" noRot="1" noChangeAspect="1" noChangeArrowheads="1" noTextEdit="1"/>
          </p:cNvSpPr>
          <p:nvPr>
            <p:ph type="sldImg"/>
          </p:nvPr>
        </p:nvSpPr>
        <p:spPr>
          <a:ln/>
        </p:spPr>
      </p:sp>
      <p:sp>
        <p:nvSpPr>
          <p:cNvPr id="4884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92398F-557C-47E5-858A-38965735C8C9}" type="slidenum">
              <a:rPr lang="en-US" altLang="zh-CN"/>
              <a:pPr/>
              <a:t>22</a:t>
            </a:fld>
            <a:endParaRPr lang="en-US" altLang="zh-CN"/>
          </a:p>
        </p:txBody>
      </p:sp>
      <p:sp>
        <p:nvSpPr>
          <p:cNvPr id="489474" name="Rectangle 2"/>
          <p:cNvSpPr>
            <a:spLocks noGrp="1" noRot="1" noChangeAspect="1" noChangeArrowheads="1" noTextEdit="1"/>
          </p:cNvSpPr>
          <p:nvPr>
            <p:ph type="sldImg"/>
          </p:nvPr>
        </p:nvSpPr>
        <p:spPr>
          <a:ln/>
        </p:spPr>
      </p:sp>
      <p:sp>
        <p:nvSpPr>
          <p:cNvPr id="4894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906450-2EA0-46C1-AD46-C249DD7C6BE5}" type="slidenum">
              <a:rPr lang="en-US" altLang="zh-CN"/>
              <a:pPr/>
              <a:t>26</a:t>
            </a:fld>
            <a:endParaRPr lang="en-US" altLang="zh-CN"/>
          </a:p>
        </p:txBody>
      </p:sp>
      <p:sp>
        <p:nvSpPr>
          <p:cNvPr id="490498" name="Rectangle 2"/>
          <p:cNvSpPr>
            <a:spLocks noGrp="1" noRot="1" noChangeAspect="1" noChangeArrowheads="1" noTextEdit="1"/>
          </p:cNvSpPr>
          <p:nvPr>
            <p:ph type="sldImg"/>
          </p:nvPr>
        </p:nvSpPr>
        <p:spPr>
          <a:ln/>
        </p:spPr>
      </p:sp>
      <p:sp>
        <p:nvSpPr>
          <p:cNvPr id="4904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EE9DA7-2567-4808-85AC-12E9B3E3E352}" type="slidenum">
              <a:rPr lang="en-US" altLang="zh-CN"/>
              <a:pPr/>
              <a:t>27</a:t>
            </a:fld>
            <a:endParaRPr lang="en-US" altLang="zh-CN"/>
          </a:p>
        </p:txBody>
      </p:sp>
      <p:sp>
        <p:nvSpPr>
          <p:cNvPr id="523266" name="Rectangle 2"/>
          <p:cNvSpPr>
            <a:spLocks noGrp="1" noRot="1" noChangeAspect="1" noChangeArrowheads="1" noTextEdit="1"/>
          </p:cNvSpPr>
          <p:nvPr>
            <p:ph type="sldImg"/>
          </p:nvPr>
        </p:nvSpPr>
        <p:spPr>
          <a:ln/>
        </p:spPr>
      </p:sp>
      <p:sp>
        <p:nvSpPr>
          <p:cNvPr id="5232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96FC803-D582-4FED-BD97-5C427931CBBE}" type="slidenum">
              <a:rPr lang="en-US" altLang="zh-CN"/>
              <a:pPr/>
              <a:t>7</a:t>
            </a:fld>
            <a:endParaRPr lang="en-US" altLang="zh-CN"/>
          </a:p>
        </p:txBody>
      </p:sp>
      <p:sp>
        <p:nvSpPr>
          <p:cNvPr id="477186" name="Rectangle 2"/>
          <p:cNvSpPr>
            <a:spLocks noGrp="1" noRot="1" noChangeAspect="1" noChangeArrowheads="1" noTextEdit="1"/>
          </p:cNvSpPr>
          <p:nvPr>
            <p:ph type="sldImg"/>
          </p:nvPr>
        </p:nvSpPr>
        <p:spPr>
          <a:ln/>
        </p:spPr>
      </p:sp>
      <p:sp>
        <p:nvSpPr>
          <p:cNvPr id="4771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0CD894-C0E8-4D44-A400-96C94A3FEF28}" type="slidenum">
              <a:rPr lang="en-US" altLang="zh-CN"/>
              <a:pPr/>
              <a:t>28</a:t>
            </a:fld>
            <a:endParaRPr lang="en-US" altLang="zh-CN"/>
          </a:p>
        </p:txBody>
      </p:sp>
      <p:sp>
        <p:nvSpPr>
          <p:cNvPr id="491522" name="Rectangle 2"/>
          <p:cNvSpPr>
            <a:spLocks noGrp="1" noRot="1" noChangeAspect="1" noChangeArrowheads="1" noTextEdit="1"/>
          </p:cNvSpPr>
          <p:nvPr>
            <p:ph type="sldImg"/>
          </p:nvPr>
        </p:nvSpPr>
        <p:spPr>
          <a:ln/>
        </p:spPr>
      </p:sp>
      <p:sp>
        <p:nvSpPr>
          <p:cNvPr id="4915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ED7E6-3D64-41DD-9B99-82D538DE1B71}" type="slidenum">
              <a:rPr lang="en-US" altLang="zh-CN"/>
              <a:pPr/>
              <a:t>29</a:t>
            </a:fld>
            <a:endParaRPr lang="en-US" altLang="zh-CN"/>
          </a:p>
        </p:txBody>
      </p:sp>
      <p:sp>
        <p:nvSpPr>
          <p:cNvPr id="492546" name="Rectangle 2"/>
          <p:cNvSpPr>
            <a:spLocks noGrp="1" noRot="1" noChangeAspect="1" noChangeArrowheads="1" noTextEdit="1"/>
          </p:cNvSpPr>
          <p:nvPr>
            <p:ph type="sldImg"/>
          </p:nvPr>
        </p:nvSpPr>
        <p:spPr>
          <a:ln/>
        </p:spPr>
      </p:sp>
      <p:sp>
        <p:nvSpPr>
          <p:cNvPr id="4925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ED7E6-3D64-41DD-9B99-82D538DE1B71}" type="slidenum">
              <a:rPr lang="en-US" altLang="zh-CN"/>
              <a:pPr/>
              <a:t>30</a:t>
            </a:fld>
            <a:endParaRPr lang="en-US" altLang="zh-CN"/>
          </a:p>
        </p:txBody>
      </p:sp>
      <p:sp>
        <p:nvSpPr>
          <p:cNvPr id="492546" name="Rectangle 2"/>
          <p:cNvSpPr>
            <a:spLocks noGrp="1" noRot="1" noChangeAspect="1" noChangeArrowheads="1" noTextEdit="1"/>
          </p:cNvSpPr>
          <p:nvPr>
            <p:ph type="sldImg"/>
          </p:nvPr>
        </p:nvSpPr>
        <p:spPr>
          <a:ln/>
        </p:spPr>
      </p:sp>
      <p:sp>
        <p:nvSpPr>
          <p:cNvPr id="4925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4AED7E6-3D64-41DD-9B99-82D538DE1B71}" type="slidenum">
              <a:rPr lang="en-US" altLang="zh-CN"/>
              <a:pPr/>
              <a:t>31</a:t>
            </a:fld>
            <a:endParaRPr lang="en-US" altLang="zh-CN"/>
          </a:p>
        </p:txBody>
      </p:sp>
      <p:sp>
        <p:nvSpPr>
          <p:cNvPr id="492546" name="Rectangle 2"/>
          <p:cNvSpPr>
            <a:spLocks noGrp="1" noRot="1" noChangeAspect="1" noChangeArrowheads="1" noTextEdit="1"/>
          </p:cNvSpPr>
          <p:nvPr>
            <p:ph type="sldImg"/>
          </p:nvPr>
        </p:nvSpPr>
        <p:spPr>
          <a:ln/>
        </p:spPr>
      </p:sp>
      <p:sp>
        <p:nvSpPr>
          <p:cNvPr id="4925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048BC7-32C5-4008-B413-A746A34581B8}" type="slidenum">
              <a:rPr lang="en-US" altLang="zh-CN"/>
              <a:pPr/>
              <a:t>32</a:t>
            </a:fld>
            <a:endParaRPr lang="en-US" altLang="zh-CN"/>
          </a:p>
        </p:txBody>
      </p:sp>
      <p:sp>
        <p:nvSpPr>
          <p:cNvPr id="493570" name="Rectangle 2"/>
          <p:cNvSpPr>
            <a:spLocks noGrp="1" noRot="1" noChangeAspect="1" noChangeArrowheads="1" noTextEdit="1"/>
          </p:cNvSpPr>
          <p:nvPr>
            <p:ph type="sldImg"/>
          </p:nvPr>
        </p:nvSpPr>
        <p:spPr>
          <a:ln/>
        </p:spPr>
      </p:sp>
      <p:sp>
        <p:nvSpPr>
          <p:cNvPr id="4935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D6F1ED-FB79-4A82-8E1E-9AF0764D3A66}" type="slidenum">
              <a:rPr lang="en-US" altLang="zh-CN"/>
              <a:pPr/>
              <a:t>33</a:t>
            </a:fld>
            <a:endParaRPr lang="en-US" altLang="zh-CN"/>
          </a:p>
        </p:txBody>
      </p:sp>
      <p:sp>
        <p:nvSpPr>
          <p:cNvPr id="494594" name="Rectangle 2"/>
          <p:cNvSpPr>
            <a:spLocks noGrp="1" noRot="1" noChangeAspect="1" noChangeArrowheads="1" noTextEdit="1"/>
          </p:cNvSpPr>
          <p:nvPr>
            <p:ph type="sldImg"/>
          </p:nvPr>
        </p:nvSpPr>
        <p:spPr>
          <a:ln/>
        </p:spPr>
      </p:sp>
      <p:sp>
        <p:nvSpPr>
          <p:cNvPr id="4945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61C37A-1DE9-4D1D-93FE-9F5331A02E35}" type="slidenum">
              <a:rPr lang="en-US" altLang="zh-CN"/>
              <a:pPr/>
              <a:t>34</a:t>
            </a:fld>
            <a:endParaRPr lang="en-US" altLang="zh-CN"/>
          </a:p>
        </p:txBody>
      </p:sp>
      <p:sp>
        <p:nvSpPr>
          <p:cNvPr id="495618" name="Rectangle 2"/>
          <p:cNvSpPr>
            <a:spLocks noGrp="1" noRot="1" noChangeAspect="1" noChangeArrowheads="1" noTextEdit="1"/>
          </p:cNvSpPr>
          <p:nvPr>
            <p:ph type="sldImg"/>
          </p:nvPr>
        </p:nvSpPr>
        <p:spPr>
          <a:ln/>
        </p:spPr>
      </p:sp>
      <p:sp>
        <p:nvSpPr>
          <p:cNvPr id="4956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290A772-B1CB-4503-B952-5E92D7CCF51A}" type="slidenum">
              <a:rPr lang="en-US" altLang="zh-CN"/>
              <a:pPr/>
              <a:t>35</a:t>
            </a:fld>
            <a:endParaRPr lang="en-US" altLang="zh-CN"/>
          </a:p>
        </p:txBody>
      </p:sp>
      <p:sp>
        <p:nvSpPr>
          <p:cNvPr id="496642" name="Rectangle 2"/>
          <p:cNvSpPr>
            <a:spLocks noGrp="1" noRot="1" noChangeAspect="1" noChangeArrowheads="1" noTextEdit="1"/>
          </p:cNvSpPr>
          <p:nvPr>
            <p:ph type="sldImg"/>
          </p:nvPr>
        </p:nvSpPr>
        <p:spPr>
          <a:ln/>
        </p:spPr>
      </p:sp>
      <p:sp>
        <p:nvSpPr>
          <p:cNvPr id="49664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BC40DA9-EEC3-4608-BBA0-381EE70FDBE6}" type="slidenum">
              <a:rPr lang="en-US" altLang="zh-CN"/>
              <a:pPr/>
              <a:t>36</a:t>
            </a:fld>
            <a:endParaRPr lang="en-US" altLang="zh-CN"/>
          </a:p>
        </p:txBody>
      </p:sp>
      <p:sp>
        <p:nvSpPr>
          <p:cNvPr id="497666" name="Rectangle 2"/>
          <p:cNvSpPr>
            <a:spLocks noGrp="1" noRot="1" noChangeAspect="1" noChangeArrowheads="1" noTextEdit="1"/>
          </p:cNvSpPr>
          <p:nvPr>
            <p:ph type="sldImg"/>
          </p:nvPr>
        </p:nvSpPr>
        <p:spPr>
          <a:ln/>
        </p:spPr>
      </p:sp>
      <p:sp>
        <p:nvSpPr>
          <p:cNvPr id="49766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AE92DD-B142-4559-A35F-59B0243E4CB7}" type="slidenum">
              <a:rPr lang="en-US" altLang="zh-CN"/>
              <a:pPr/>
              <a:t>37</a:t>
            </a:fld>
            <a:endParaRPr lang="en-US" altLang="zh-CN"/>
          </a:p>
        </p:txBody>
      </p:sp>
      <p:sp>
        <p:nvSpPr>
          <p:cNvPr id="498690" name="Rectangle 2"/>
          <p:cNvSpPr>
            <a:spLocks noGrp="1" noRot="1" noChangeAspect="1" noChangeArrowheads="1" noTextEdit="1"/>
          </p:cNvSpPr>
          <p:nvPr>
            <p:ph type="sldImg"/>
          </p:nvPr>
        </p:nvSpPr>
        <p:spPr>
          <a:ln/>
        </p:spPr>
      </p:sp>
      <p:sp>
        <p:nvSpPr>
          <p:cNvPr id="4986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3A30C1E-0EB1-4E29-916B-1D56AD9D503E}" type="slidenum">
              <a:rPr lang="en-US" altLang="zh-CN"/>
              <a:pPr/>
              <a:t>8</a:t>
            </a:fld>
            <a:endParaRPr lang="en-US" altLang="zh-CN"/>
          </a:p>
        </p:txBody>
      </p:sp>
      <p:sp>
        <p:nvSpPr>
          <p:cNvPr id="478210" name="Rectangle 2"/>
          <p:cNvSpPr>
            <a:spLocks noGrp="1" noRot="1" noChangeAspect="1" noChangeArrowheads="1" noTextEdit="1"/>
          </p:cNvSpPr>
          <p:nvPr>
            <p:ph type="sldImg"/>
          </p:nvPr>
        </p:nvSpPr>
        <p:spPr>
          <a:ln/>
        </p:spPr>
      </p:sp>
      <p:sp>
        <p:nvSpPr>
          <p:cNvPr id="4782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ADDA03F-6E65-46AB-B3F8-2B37EE75DD42}" type="slidenum">
              <a:rPr lang="en-US" altLang="zh-CN"/>
              <a:pPr/>
              <a:t>38</a:t>
            </a:fld>
            <a:endParaRPr lang="en-US" altLang="zh-CN"/>
          </a:p>
        </p:txBody>
      </p:sp>
      <p:sp>
        <p:nvSpPr>
          <p:cNvPr id="499714" name="Rectangle 2"/>
          <p:cNvSpPr>
            <a:spLocks noGrp="1" noRot="1" noChangeAspect="1" noChangeArrowheads="1" noTextEdit="1"/>
          </p:cNvSpPr>
          <p:nvPr>
            <p:ph type="sldImg"/>
          </p:nvPr>
        </p:nvSpPr>
        <p:spPr>
          <a:ln/>
        </p:spPr>
      </p:sp>
      <p:sp>
        <p:nvSpPr>
          <p:cNvPr id="49971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B48FEE-E25E-4739-86B7-4A88E323020E}" type="slidenum">
              <a:rPr lang="en-US" altLang="zh-CN"/>
              <a:pPr/>
              <a:t>39</a:t>
            </a:fld>
            <a:endParaRPr lang="en-US" altLang="zh-CN"/>
          </a:p>
        </p:txBody>
      </p:sp>
      <p:sp>
        <p:nvSpPr>
          <p:cNvPr id="500738" name="Rectangle 2"/>
          <p:cNvSpPr>
            <a:spLocks noGrp="1" noRot="1" noChangeAspect="1" noChangeArrowheads="1" noTextEdit="1"/>
          </p:cNvSpPr>
          <p:nvPr>
            <p:ph type="sldImg"/>
          </p:nvPr>
        </p:nvSpPr>
        <p:spPr>
          <a:ln/>
        </p:spPr>
      </p:sp>
      <p:sp>
        <p:nvSpPr>
          <p:cNvPr id="5007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81843B6-2C36-4779-A0BA-C32389F99153}" type="slidenum">
              <a:rPr lang="en-US" altLang="zh-CN"/>
              <a:pPr/>
              <a:t>40</a:t>
            </a:fld>
            <a:endParaRPr lang="en-US" altLang="zh-CN"/>
          </a:p>
        </p:txBody>
      </p:sp>
      <p:sp>
        <p:nvSpPr>
          <p:cNvPr id="501762" name="Rectangle 2"/>
          <p:cNvSpPr>
            <a:spLocks noGrp="1" noRot="1" noChangeAspect="1" noChangeArrowheads="1" noTextEdit="1"/>
          </p:cNvSpPr>
          <p:nvPr>
            <p:ph type="sldImg"/>
          </p:nvPr>
        </p:nvSpPr>
        <p:spPr>
          <a:ln/>
        </p:spPr>
      </p:sp>
      <p:sp>
        <p:nvSpPr>
          <p:cNvPr id="5017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F72286-FA8E-4DB0-999C-A5D17DF73440}" type="slidenum">
              <a:rPr lang="en-US" altLang="zh-CN"/>
              <a:pPr/>
              <a:t>41</a:t>
            </a:fld>
            <a:endParaRPr lang="en-US" altLang="zh-CN"/>
          </a:p>
        </p:txBody>
      </p:sp>
      <p:sp>
        <p:nvSpPr>
          <p:cNvPr id="502786" name="Rectangle 2"/>
          <p:cNvSpPr>
            <a:spLocks noGrp="1" noRot="1" noChangeAspect="1" noChangeArrowheads="1" noTextEdit="1"/>
          </p:cNvSpPr>
          <p:nvPr>
            <p:ph type="sldImg"/>
          </p:nvPr>
        </p:nvSpPr>
        <p:spPr>
          <a:ln/>
        </p:spPr>
      </p:sp>
      <p:sp>
        <p:nvSpPr>
          <p:cNvPr id="5027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E5CCA6F-35DD-40E2-86C6-3AA189DAB24F}" type="slidenum">
              <a:rPr lang="en-US" altLang="zh-CN"/>
              <a:pPr/>
              <a:t>42</a:t>
            </a:fld>
            <a:endParaRPr lang="en-US" altLang="zh-CN"/>
          </a:p>
        </p:txBody>
      </p:sp>
      <p:sp>
        <p:nvSpPr>
          <p:cNvPr id="503810" name="Rectangle 2"/>
          <p:cNvSpPr>
            <a:spLocks noGrp="1" noRot="1" noChangeAspect="1" noChangeArrowheads="1" noTextEdit="1"/>
          </p:cNvSpPr>
          <p:nvPr>
            <p:ph type="sldImg"/>
          </p:nvPr>
        </p:nvSpPr>
        <p:spPr>
          <a:ln/>
        </p:spPr>
      </p:sp>
      <p:sp>
        <p:nvSpPr>
          <p:cNvPr id="50381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E875BF-67A4-42CD-BF76-68EC34A76A65}" type="slidenum">
              <a:rPr lang="en-US" altLang="zh-CN"/>
              <a:pPr/>
              <a:t>43</a:t>
            </a:fld>
            <a:endParaRPr lang="en-US" altLang="zh-CN"/>
          </a:p>
        </p:txBody>
      </p:sp>
      <p:sp>
        <p:nvSpPr>
          <p:cNvPr id="524290" name="Rectangle 2"/>
          <p:cNvSpPr>
            <a:spLocks noGrp="1" noRot="1" noChangeAspect="1" noChangeArrowheads="1" noTextEdit="1"/>
          </p:cNvSpPr>
          <p:nvPr>
            <p:ph type="sldImg"/>
          </p:nvPr>
        </p:nvSpPr>
        <p:spPr>
          <a:ln/>
        </p:spPr>
      </p:sp>
      <p:sp>
        <p:nvSpPr>
          <p:cNvPr id="52429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B3F3011-95E6-403C-BEF0-6A0458487AF6}" type="slidenum">
              <a:rPr lang="en-US" altLang="zh-CN"/>
              <a:pPr/>
              <a:t>44</a:t>
            </a:fld>
            <a:endParaRPr lang="en-US" altLang="zh-CN"/>
          </a:p>
        </p:txBody>
      </p:sp>
      <p:sp>
        <p:nvSpPr>
          <p:cNvPr id="504834" name="Rectangle 2"/>
          <p:cNvSpPr>
            <a:spLocks noGrp="1" noRot="1" noChangeAspect="1" noChangeArrowheads="1" noTextEdit="1"/>
          </p:cNvSpPr>
          <p:nvPr>
            <p:ph type="sldImg"/>
          </p:nvPr>
        </p:nvSpPr>
        <p:spPr>
          <a:ln/>
        </p:spPr>
      </p:sp>
      <p:sp>
        <p:nvSpPr>
          <p:cNvPr id="5048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FDA39F-5E51-4142-8AD3-D0834F9F3C1E}" type="slidenum">
              <a:rPr lang="en-US" altLang="zh-CN"/>
              <a:pPr/>
              <a:t>45</a:t>
            </a:fld>
            <a:endParaRPr lang="en-US" altLang="zh-CN"/>
          </a:p>
        </p:txBody>
      </p:sp>
      <p:sp>
        <p:nvSpPr>
          <p:cNvPr id="505858" name="Rectangle 2"/>
          <p:cNvSpPr>
            <a:spLocks noGrp="1" noRot="1" noChangeAspect="1" noChangeArrowheads="1" noTextEdit="1"/>
          </p:cNvSpPr>
          <p:nvPr>
            <p:ph type="sldImg"/>
          </p:nvPr>
        </p:nvSpPr>
        <p:spPr>
          <a:ln/>
        </p:spPr>
      </p:sp>
      <p:sp>
        <p:nvSpPr>
          <p:cNvPr id="5058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FDA39F-5E51-4142-8AD3-D0834F9F3C1E}" type="slidenum">
              <a:rPr lang="en-US" altLang="zh-CN"/>
              <a:pPr/>
              <a:t>46</a:t>
            </a:fld>
            <a:endParaRPr lang="en-US" altLang="zh-CN"/>
          </a:p>
        </p:txBody>
      </p:sp>
      <p:sp>
        <p:nvSpPr>
          <p:cNvPr id="505858" name="Rectangle 2"/>
          <p:cNvSpPr>
            <a:spLocks noGrp="1" noRot="1" noChangeAspect="1" noChangeArrowheads="1" noTextEdit="1"/>
          </p:cNvSpPr>
          <p:nvPr>
            <p:ph type="sldImg"/>
          </p:nvPr>
        </p:nvSpPr>
        <p:spPr>
          <a:ln/>
        </p:spPr>
      </p:sp>
      <p:sp>
        <p:nvSpPr>
          <p:cNvPr id="5058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BFDA39F-5E51-4142-8AD3-D0834F9F3C1E}" type="slidenum">
              <a:rPr lang="en-US" altLang="zh-CN"/>
              <a:pPr/>
              <a:t>47</a:t>
            </a:fld>
            <a:endParaRPr lang="en-US" altLang="zh-CN"/>
          </a:p>
        </p:txBody>
      </p:sp>
      <p:sp>
        <p:nvSpPr>
          <p:cNvPr id="505858" name="Rectangle 2"/>
          <p:cNvSpPr>
            <a:spLocks noGrp="1" noRot="1" noChangeAspect="1" noChangeArrowheads="1" noTextEdit="1"/>
          </p:cNvSpPr>
          <p:nvPr>
            <p:ph type="sldImg"/>
          </p:nvPr>
        </p:nvSpPr>
        <p:spPr>
          <a:ln/>
        </p:spPr>
      </p:sp>
      <p:sp>
        <p:nvSpPr>
          <p:cNvPr id="505859" name="Rectangle 3"/>
          <p:cNvSpPr>
            <a:spLocks noGrp="1" noChangeArrowheads="1"/>
          </p:cNvSpPr>
          <p:nvPr>
            <p:ph type="body" idx="1"/>
          </p:nvPr>
        </p:nvSpPr>
        <p:spPr/>
        <p:txBody>
          <a:bodyPr/>
          <a:lstStyle/>
          <a:p>
            <a:r>
              <a:rPr lang="zh-CN" altLang="en-US" dirty="0"/>
              <a:t>间隔更加宽</a:t>
            </a:r>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0EF400-3AC9-4439-B60D-5922507FCE45}" type="slidenum">
              <a:rPr lang="en-US" altLang="zh-CN"/>
              <a:pPr/>
              <a:t>9</a:t>
            </a:fld>
            <a:endParaRPr lang="en-US" altLang="zh-CN"/>
          </a:p>
        </p:txBody>
      </p:sp>
      <p:sp>
        <p:nvSpPr>
          <p:cNvPr id="479234" name="Rectangle 2"/>
          <p:cNvSpPr>
            <a:spLocks noGrp="1" noRot="1" noChangeAspect="1" noChangeArrowheads="1" noTextEdit="1"/>
          </p:cNvSpPr>
          <p:nvPr>
            <p:ph type="sldImg"/>
          </p:nvPr>
        </p:nvSpPr>
        <p:spPr>
          <a:ln/>
        </p:spPr>
      </p:sp>
      <p:sp>
        <p:nvSpPr>
          <p:cNvPr id="47923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E6EEBB-01BF-4596-9CC1-38324DAC3C6B}" type="slidenum">
              <a:rPr lang="en-US" altLang="zh-CN"/>
              <a:pPr/>
              <a:t>50</a:t>
            </a:fld>
            <a:endParaRPr lang="en-US" altLang="zh-CN"/>
          </a:p>
        </p:txBody>
      </p:sp>
      <p:sp>
        <p:nvSpPr>
          <p:cNvPr id="506882" name="Rectangle 2"/>
          <p:cNvSpPr>
            <a:spLocks noGrp="1" noRot="1" noChangeAspect="1" noChangeArrowheads="1" noTextEdit="1"/>
          </p:cNvSpPr>
          <p:nvPr>
            <p:ph type="sldImg"/>
          </p:nvPr>
        </p:nvSpPr>
        <p:spPr>
          <a:ln/>
        </p:spPr>
      </p:sp>
      <p:sp>
        <p:nvSpPr>
          <p:cNvPr id="5068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C3DA95E-C655-4582-9E07-EFFB12455D87}" type="slidenum">
              <a:rPr lang="en-US" altLang="zh-CN"/>
              <a:pPr/>
              <a:t>51</a:t>
            </a:fld>
            <a:endParaRPr lang="en-US" altLang="zh-CN"/>
          </a:p>
        </p:txBody>
      </p:sp>
      <p:sp>
        <p:nvSpPr>
          <p:cNvPr id="507906" name="Rectangle 2"/>
          <p:cNvSpPr>
            <a:spLocks noGrp="1" noRot="1" noChangeAspect="1" noChangeArrowheads="1" noTextEdit="1"/>
          </p:cNvSpPr>
          <p:nvPr>
            <p:ph type="sldImg"/>
          </p:nvPr>
        </p:nvSpPr>
        <p:spPr>
          <a:ln/>
        </p:spPr>
      </p:sp>
      <p:sp>
        <p:nvSpPr>
          <p:cNvPr id="5079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89A56A-32C7-409F-8A62-368A82B67A97}" type="slidenum">
              <a:rPr lang="en-US" altLang="zh-CN"/>
              <a:pPr/>
              <a:t>52</a:t>
            </a:fld>
            <a:endParaRPr lang="en-US" altLang="zh-CN"/>
          </a:p>
        </p:txBody>
      </p:sp>
      <p:sp>
        <p:nvSpPr>
          <p:cNvPr id="508930" name="Rectangle 2"/>
          <p:cNvSpPr>
            <a:spLocks noGrp="1" noRot="1" noChangeAspect="1" noChangeArrowheads="1" noTextEdit="1"/>
          </p:cNvSpPr>
          <p:nvPr>
            <p:ph type="sldImg"/>
          </p:nvPr>
        </p:nvSpPr>
        <p:spPr>
          <a:ln/>
        </p:spPr>
      </p:sp>
      <p:sp>
        <p:nvSpPr>
          <p:cNvPr id="50893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03E4F31-D489-4925-BF08-3A9038BCE29F}" type="slidenum">
              <a:rPr lang="en-US" altLang="zh-CN"/>
              <a:pPr/>
              <a:t>53</a:t>
            </a:fld>
            <a:endParaRPr lang="en-US" altLang="zh-CN"/>
          </a:p>
        </p:txBody>
      </p:sp>
      <p:sp>
        <p:nvSpPr>
          <p:cNvPr id="510978" name="Rectangle 2"/>
          <p:cNvSpPr>
            <a:spLocks noGrp="1" noRot="1" noChangeAspect="1" noChangeArrowheads="1" noTextEdit="1"/>
          </p:cNvSpPr>
          <p:nvPr>
            <p:ph type="sldImg"/>
          </p:nvPr>
        </p:nvSpPr>
        <p:spPr>
          <a:ln/>
        </p:spPr>
      </p:sp>
      <p:sp>
        <p:nvSpPr>
          <p:cNvPr id="51097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ED024A-8203-4270-9C4A-5B7332133023}" type="slidenum">
              <a:rPr lang="en-US" altLang="zh-CN"/>
              <a:pPr/>
              <a:t>54</a:t>
            </a:fld>
            <a:endParaRPr lang="en-US" altLang="zh-CN"/>
          </a:p>
        </p:txBody>
      </p:sp>
      <p:sp>
        <p:nvSpPr>
          <p:cNvPr id="512002" name="Rectangle 2"/>
          <p:cNvSpPr>
            <a:spLocks noGrp="1" noRot="1" noChangeAspect="1" noChangeArrowheads="1" noTextEdit="1"/>
          </p:cNvSpPr>
          <p:nvPr>
            <p:ph type="sldImg"/>
          </p:nvPr>
        </p:nvSpPr>
        <p:spPr>
          <a:ln/>
        </p:spPr>
      </p:sp>
      <p:sp>
        <p:nvSpPr>
          <p:cNvPr id="51200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51A18DE-5C5F-49D2-8B70-49FC643BC47D}" type="slidenum">
              <a:rPr lang="en-US" altLang="zh-CN"/>
              <a:pPr/>
              <a:t>55</a:t>
            </a:fld>
            <a:endParaRPr lang="en-US" altLang="zh-CN"/>
          </a:p>
        </p:txBody>
      </p:sp>
      <p:sp>
        <p:nvSpPr>
          <p:cNvPr id="513026" name="Rectangle 2"/>
          <p:cNvSpPr>
            <a:spLocks noGrp="1" noRot="1" noChangeAspect="1" noChangeArrowheads="1" noTextEdit="1"/>
          </p:cNvSpPr>
          <p:nvPr>
            <p:ph type="sldImg"/>
          </p:nvPr>
        </p:nvSpPr>
        <p:spPr>
          <a:ln/>
        </p:spPr>
      </p:sp>
      <p:sp>
        <p:nvSpPr>
          <p:cNvPr id="51302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7EABA25-4B11-4878-8499-50095BBEA9ED}" type="slidenum">
              <a:rPr lang="en-US" altLang="zh-CN"/>
              <a:pPr/>
              <a:t>56</a:t>
            </a:fld>
            <a:endParaRPr lang="en-US" altLang="zh-CN"/>
          </a:p>
        </p:txBody>
      </p:sp>
      <p:sp>
        <p:nvSpPr>
          <p:cNvPr id="526338" name="Rectangle 2"/>
          <p:cNvSpPr>
            <a:spLocks noGrp="1" noRot="1" noChangeAspect="1" noChangeArrowheads="1" noTextEdit="1"/>
          </p:cNvSpPr>
          <p:nvPr>
            <p:ph type="sldImg"/>
          </p:nvPr>
        </p:nvSpPr>
        <p:spPr>
          <a:ln/>
        </p:spPr>
      </p:sp>
      <p:sp>
        <p:nvSpPr>
          <p:cNvPr id="52633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6D7FD3-AF97-4C7E-9F8A-808242421745}" type="slidenum">
              <a:rPr lang="en-US" altLang="zh-CN"/>
              <a:pPr/>
              <a:t>57</a:t>
            </a:fld>
            <a:endParaRPr lang="en-US" altLang="zh-CN"/>
          </a:p>
        </p:txBody>
      </p:sp>
      <p:sp>
        <p:nvSpPr>
          <p:cNvPr id="514050" name="Rectangle 2"/>
          <p:cNvSpPr>
            <a:spLocks noGrp="1" noRot="1" noChangeAspect="1" noChangeArrowheads="1" noTextEdit="1"/>
          </p:cNvSpPr>
          <p:nvPr>
            <p:ph type="sldImg"/>
          </p:nvPr>
        </p:nvSpPr>
        <p:spPr>
          <a:ln/>
        </p:spPr>
      </p:sp>
      <p:sp>
        <p:nvSpPr>
          <p:cNvPr id="51405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D47E71-6CFA-4DCD-A357-F0F34AE5FD4F}" type="slidenum">
              <a:rPr lang="en-US" altLang="zh-CN"/>
              <a:pPr/>
              <a:t>58</a:t>
            </a:fld>
            <a:endParaRPr lang="en-US" altLang="zh-CN"/>
          </a:p>
        </p:txBody>
      </p:sp>
      <p:sp>
        <p:nvSpPr>
          <p:cNvPr id="515074" name="Rectangle 2"/>
          <p:cNvSpPr>
            <a:spLocks noGrp="1" noRot="1" noChangeAspect="1" noChangeArrowheads="1" noTextEdit="1"/>
          </p:cNvSpPr>
          <p:nvPr>
            <p:ph type="sldImg"/>
          </p:nvPr>
        </p:nvSpPr>
        <p:spPr>
          <a:ln/>
        </p:spPr>
      </p:sp>
      <p:sp>
        <p:nvSpPr>
          <p:cNvPr id="51507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E40463-E6DC-4279-B884-44B6A3E72E2B}" type="slidenum">
              <a:rPr lang="en-US" altLang="zh-CN"/>
              <a:pPr/>
              <a:t>59</a:t>
            </a:fld>
            <a:endParaRPr lang="en-US" altLang="zh-CN"/>
          </a:p>
        </p:txBody>
      </p:sp>
      <p:sp>
        <p:nvSpPr>
          <p:cNvPr id="516098" name="Rectangle 2"/>
          <p:cNvSpPr>
            <a:spLocks noGrp="1" noRot="1" noChangeAspect="1" noChangeArrowheads="1" noTextEdit="1"/>
          </p:cNvSpPr>
          <p:nvPr>
            <p:ph type="sldImg"/>
          </p:nvPr>
        </p:nvSpPr>
        <p:spPr>
          <a:ln/>
        </p:spPr>
      </p:sp>
      <p:sp>
        <p:nvSpPr>
          <p:cNvPr id="51609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F2E5D6-D0ED-4EC4-849C-FA63A04FCDD7}" type="slidenum">
              <a:rPr lang="en-US" altLang="zh-CN"/>
              <a:pPr/>
              <a:t>10</a:t>
            </a:fld>
            <a:endParaRPr lang="en-US" altLang="zh-CN"/>
          </a:p>
        </p:txBody>
      </p:sp>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19FC14-144E-4B52-A458-B47FAEA169FF}" type="slidenum">
              <a:rPr lang="en-US" altLang="zh-CN"/>
              <a:pPr/>
              <a:t>60</a:t>
            </a:fld>
            <a:endParaRPr lang="en-US" altLang="zh-CN"/>
          </a:p>
        </p:txBody>
      </p:sp>
      <p:sp>
        <p:nvSpPr>
          <p:cNvPr id="517122" name="Rectangle 2"/>
          <p:cNvSpPr>
            <a:spLocks noGrp="1" noRot="1" noChangeAspect="1" noChangeArrowheads="1" noTextEdit="1"/>
          </p:cNvSpPr>
          <p:nvPr>
            <p:ph type="sldImg"/>
          </p:nvPr>
        </p:nvSpPr>
        <p:spPr>
          <a:ln/>
        </p:spPr>
      </p:sp>
      <p:sp>
        <p:nvSpPr>
          <p:cNvPr id="51712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26944A-23CB-4D44-AC9E-983CD9C8E2E2}" type="slidenum">
              <a:rPr lang="en-US" altLang="zh-CN"/>
              <a:pPr/>
              <a:t>61</a:t>
            </a:fld>
            <a:endParaRPr lang="en-US" altLang="zh-CN"/>
          </a:p>
        </p:txBody>
      </p:sp>
      <p:sp>
        <p:nvSpPr>
          <p:cNvPr id="518146" name="Rectangle 2"/>
          <p:cNvSpPr>
            <a:spLocks noGrp="1" noRot="1" noChangeAspect="1" noChangeArrowheads="1" noTextEdit="1"/>
          </p:cNvSpPr>
          <p:nvPr>
            <p:ph type="sldImg"/>
          </p:nvPr>
        </p:nvSpPr>
        <p:spPr>
          <a:ln/>
        </p:spPr>
      </p:sp>
      <p:sp>
        <p:nvSpPr>
          <p:cNvPr id="51814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09E204-FF76-476B-99D2-AB96BB36B0FD}" type="slidenum">
              <a:rPr lang="en-US" altLang="zh-CN"/>
              <a:pPr/>
              <a:t>62</a:t>
            </a:fld>
            <a:endParaRPr lang="en-US" altLang="zh-CN"/>
          </a:p>
        </p:txBody>
      </p:sp>
      <p:sp>
        <p:nvSpPr>
          <p:cNvPr id="519170" name="Rectangle 2"/>
          <p:cNvSpPr>
            <a:spLocks noGrp="1" noRot="1" noChangeAspect="1" noChangeArrowheads="1" noTextEdit="1"/>
          </p:cNvSpPr>
          <p:nvPr>
            <p:ph type="sldImg"/>
          </p:nvPr>
        </p:nvSpPr>
        <p:spPr>
          <a:ln/>
        </p:spPr>
      </p:sp>
      <p:sp>
        <p:nvSpPr>
          <p:cNvPr id="519171"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6170FC-6942-432D-851C-26BD6B23F0F1}" type="slidenum">
              <a:rPr lang="en-US" altLang="zh-CN"/>
              <a:pPr/>
              <a:t>63</a:t>
            </a:fld>
            <a:endParaRPr lang="en-US" altLang="zh-CN"/>
          </a:p>
        </p:txBody>
      </p:sp>
      <p:sp>
        <p:nvSpPr>
          <p:cNvPr id="520194" name="Rectangle 2"/>
          <p:cNvSpPr>
            <a:spLocks noGrp="1" noRot="1" noChangeAspect="1" noChangeArrowheads="1" noTextEdit="1"/>
          </p:cNvSpPr>
          <p:nvPr>
            <p:ph type="sldImg"/>
          </p:nvPr>
        </p:nvSpPr>
        <p:spPr>
          <a:ln/>
        </p:spPr>
      </p:sp>
      <p:sp>
        <p:nvSpPr>
          <p:cNvPr id="52019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98EFDA-EE0E-46B1-AE82-617E80A5C59E}" type="slidenum">
              <a:rPr lang="en-US" altLang="zh-CN"/>
              <a:pPr/>
              <a:t>64</a:t>
            </a:fld>
            <a:endParaRPr lang="en-US" altLang="zh-CN"/>
          </a:p>
        </p:txBody>
      </p:sp>
      <p:sp>
        <p:nvSpPr>
          <p:cNvPr id="527362" name="Rectangle 2"/>
          <p:cNvSpPr>
            <a:spLocks noGrp="1" noRot="1" noChangeAspect="1" noChangeArrowheads="1" noTextEdit="1"/>
          </p:cNvSpPr>
          <p:nvPr>
            <p:ph type="sldImg"/>
          </p:nvPr>
        </p:nvSpPr>
        <p:spPr>
          <a:ln/>
        </p:spPr>
      </p:sp>
      <p:sp>
        <p:nvSpPr>
          <p:cNvPr id="52736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B2B4336-48B8-473B-BA91-86A320937F31}" type="slidenum">
              <a:rPr lang="en-US" altLang="zh-CN"/>
              <a:pPr/>
              <a:t>65</a:t>
            </a:fld>
            <a:endParaRPr lang="en-US" altLang="zh-CN"/>
          </a:p>
        </p:txBody>
      </p:sp>
      <p:sp>
        <p:nvSpPr>
          <p:cNvPr id="528386" name="Rectangle 2"/>
          <p:cNvSpPr>
            <a:spLocks noGrp="1" noRot="1" noChangeAspect="1" noChangeArrowheads="1" noTextEdit="1"/>
          </p:cNvSpPr>
          <p:nvPr>
            <p:ph type="sldImg"/>
          </p:nvPr>
        </p:nvSpPr>
        <p:spPr>
          <a:ln/>
        </p:spPr>
      </p:sp>
      <p:sp>
        <p:nvSpPr>
          <p:cNvPr id="52838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58B409-331C-4269-A432-C23FF7315229}" type="slidenum">
              <a:rPr lang="en-US" altLang="zh-CN"/>
              <a:pPr/>
              <a:t>66</a:t>
            </a:fld>
            <a:endParaRPr lang="en-US" altLang="zh-CN"/>
          </a:p>
        </p:txBody>
      </p:sp>
      <p:sp>
        <p:nvSpPr>
          <p:cNvPr id="509954" name="Rectangle 2"/>
          <p:cNvSpPr>
            <a:spLocks noGrp="1" noRot="1" noChangeAspect="1" noChangeArrowheads="1" noTextEdit="1"/>
          </p:cNvSpPr>
          <p:nvPr>
            <p:ph type="sldImg"/>
          </p:nvPr>
        </p:nvSpPr>
        <p:spPr>
          <a:ln/>
        </p:spPr>
      </p:sp>
      <p:sp>
        <p:nvSpPr>
          <p:cNvPr id="509955"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A3BFCDC-4009-421A-9DC7-AD3F6E4B2DF2}" type="slidenum">
              <a:rPr lang="en-US" altLang="zh-CN"/>
              <a:pPr/>
              <a:t>11</a:t>
            </a:fld>
            <a:endParaRPr lang="en-US" altLang="zh-CN"/>
          </a:p>
        </p:txBody>
      </p:sp>
      <p:sp>
        <p:nvSpPr>
          <p:cNvPr id="480258" name="Rectangle 2"/>
          <p:cNvSpPr>
            <a:spLocks noGrp="1" noRot="1" noChangeAspect="1" noChangeArrowheads="1" noTextEdit="1"/>
          </p:cNvSpPr>
          <p:nvPr>
            <p:ph type="sldImg"/>
          </p:nvPr>
        </p:nvSpPr>
        <p:spPr>
          <a:ln/>
        </p:spPr>
      </p:sp>
      <p:sp>
        <p:nvSpPr>
          <p:cNvPr id="480259"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1532E26-782C-4996-8FCD-1C7763E790F0}" type="slidenum">
              <a:rPr lang="en-US" altLang="zh-CN"/>
              <a:pPr/>
              <a:t>12</a:t>
            </a:fld>
            <a:endParaRPr lang="en-US" altLang="zh-CN"/>
          </a:p>
        </p:txBody>
      </p:sp>
      <p:sp>
        <p:nvSpPr>
          <p:cNvPr id="481282" name="Rectangle 2"/>
          <p:cNvSpPr>
            <a:spLocks noGrp="1" noRot="1" noChangeAspect="1" noChangeArrowheads="1" noTextEdit="1"/>
          </p:cNvSpPr>
          <p:nvPr>
            <p:ph type="sldImg"/>
          </p:nvPr>
        </p:nvSpPr>
        <p:spPr>
          <a:ln/>
        </p:spPr>
      </p:sp>
      <p:sp>
        <p:nvSpPr>
          <p:cNvPr id="481283"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BDC1F1E-539A-4A60-AAB9-AD8EE5C27E52}" type="slidenum">
              <a:rPr lang="en-US" altLang="zh-CN"/>
              <a:pPr/>
              <a:t>13</a:t>
            </a:fld>
            <a:endParaRPr lang="en-US" altLang="zh-CN"/>
          </a:p>
        </p:txBody>
      </p:sp>
      <p:sp>
        <p:nvSpPr>
          <p:cNvPr id="482306" name="Rectangle 2"/>
          <p:cNvSpPr>
            <a:spLocks noGrp="1" noRot="1" noChangeAspect="1" noChangeArrowheads="1" noTextEdit="1"/>
          </p:cNvSpPr>
          <p:nvPr>
            <p:ph type="sldImg"/>
          </p:nvPr>
        </p:nvSpPr>
        <p:spPr>
          <a:ln/>
        </p:spPr>
      </p:sp>
      <p:sp>
        <p:nvSpPr>
          <p:cNvPr id="482307" name="Rectangle 3"/>
          <p:cNvSpPr>
            <a:spLocks noGrp="1" noChangeArrowheads="1"/>
          </p:cNvSpPr>
          <p:nvPr>
            <p:ph type="body" idx="1"/>
          </p:nvPr>
        </p:nvSpPr>
        <p:spPr/>
        <p:txBody>
          <a:bodyPr/>
          <a:lstStyle/>
          <a:p>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56EF87B-D40E-4CF6-8F91-BEFACC3F34FD}" type="slidenum">
              <a:rPr lang="en-US" altLang="zh-CN"/>
              <a:pPr/>
              <a:t>14</a:t>
            </a:fld>
            <a:endParaRPr lang="en-US" altLang="zh-CN"/>
          </a:p>
        </p:txBody>
      </p:sp>
      <p:sp>
        <p:nvSpPr>
          <p:cNvPr id="483330" name="Rectangle 2"/>
          <p:cNvSpPr>
            <a:spLocks noGrp="1" noRot="1" noChangeAspect="1" noChangeArrowheads="1" noTextEdit="1"/>
          </p:cNvSpPr>
          <p:nvPr>
            <p:ph type="sldImg"/>
          </p:nvPr>
        </p:nvSpPr>
        <p:spPr>
          <a:ln/>
        </p:spPr>
      </p:sp>
      <p:sp>
        <p:nvSpPr>
          <p:cNvPr id="483331" name="Rectangle 3"/>
          <p:cNvSpPr>
            <a:spLocks noGrp="1" noChangeArrowheads="1"/>
          </p:cNvSpPr>
          <p:nvPr>
            <p:ph type="body" idx="1"/>
          </p:nvPr>
        </p:nvSpPr>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对角圆角矩形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464234" y="381001"/>
            <a:ext cx="8229600" cy="2209800"/>
          </a:xfrm>
          <a:prstGeom prst="rect">
            <a:avLst/>
          </a:prstGeom>
        </p:spPr>
        <p:txBody>
          <a:bodyPr lIns="45720" rIns="228600" anchor="b">
            <a:normAutofit/>
          </a:bodyPr>
          <a:lstStyle>
            <a:lvl1pPr marL="0" algn="r">
              <a:defRPr sz="4800"/>
            </a:lvl1pPr>
            <a:extLst/>
          </a:lstStyle>
          <a:p>
            <a:r>
              <a:rPr kumimoji="0" lang="zh-CN" altLang="en-US"/>
              <a:t>单击此处编辑母版标题样式</a:t>
            </a:r>
            <a:endParaRPr kumimoji="0" lang="en-US"/>
          </a:p>
        </p:txBody>
      </p:sp>
      <p:sp>
        <p:nvSpPr>
          <p:cNvPr id="9" name="副标题 8"/>
          <p:cNvSpPr>
            <a:spLocks noGrp="1"/>
          </p:cNvSpPr>
          <p:nvPr>
            <p:ph type="subTitle" idx="1"/>
          </p:nvPr>
        </p:nvSpPr>
        <p:spPr>
          <a:xfrm>
            <a:off x="2133600" y="2819400"/>
            <a:ext cx="6560234" cy="1752600"/>
          </a:xfrm>
          <a:prstGeom prst="rect">
            <a:avLst/>
          </a:prstGeo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a:t>单击此处编辑母版副标题样式</a:t>
            </a:r>
            <a:endParaRPr kumimoji="0" lang="en-US"/>
          </a:p>
        </p:txBody>
      </p:sp>
      <p:sp>
        <p:nvSpPr>
          <p:cNvPr id="10" name="日期占位符 9"/>
          <p:cNvSpPr>
            <a:spLocks noGrp="1"/>
          </p:cNvSpPr>
          <p:nvPr>
            <p:ph type="dt" sz="half" idx="10"/>
          </p:nvPr>
        </p:nvSpPr>
        <p:spPr>
          <a:xfrm>
            <a:off x="5562600" y="6509004"/>
            <a:ext cx="3002280" cy="274320"/>
          </a:xfrm>
        </p:spPr>
        <p:txBody>
          <a:bodyPr vert="horz" rtlCol="0"/>
          <a:lstStyle/>
          <a:p>
            <a:fld id="{530820CF-B880-4189-942D-D702A7CBA730}" type="datetimeFigureOut">
              <a:rPr lang="zh-CN" altLang="en-US" smtClean="0"/>
              <a:t>2019/9/9</a:t>
            </a:fld>
            <a:endParaRPr lang="zh-CN" altLang="en-US"/>
          </a:p>
        </p:txBody>
      </p:sp>
      <p:sp>
        <p:nvSpPr>
          <p:cNvPr id="11" name="灯片编号占位符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0C913308-F349-4B6D-A68A-DD1791B4A57B}" type="slidenum">
              <a:rPr lang="zh-CN" altLang="en-US" smtClean="0"/>
              <a:t>‹#›</a:t>
            </a:fld>
            <a:endParaRPr lang="zh-CN" altLang="en-US"/>
          </a:p>
        </p:txBody>
      </p:sp>
      <p:sp>
        <p:nvSpPr>
          <p:cNvPr id="12" name="页脚占位符 11"/>
          <p:cNvSpPr>
            <a:spLocks noGrp="1"/>
          </p:cNvSpPr>
          <p:nvPr>
            <p:ph type="ftr" sz="quarter" idx="12"/>
          </p:nvPr>
        </p:nvSpPr>
        <p:spPr>
          <a:xfrm>
            <a:off x="1600200" y="6509004"/>
            <a:ext cx="3907464" cy="274320"/>
          </a:xfrm>
        </p:spPr>
        <p:txBody>
          <a:bodyPr vert="horz" rtlCol="0"/>
          <a:lstStyle/>
          <a:p>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2019/9/9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8" name="矩形 7"/>
          <p:cNvSpPr/>
          <p:nvPr userDrawn="1"/>
        </p:nvSpPr>
        <p:spPr>
          <a:xfrm>
            <a:off x="588392" y="154764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标题 7"/>
          <p:cNvSpPr>
            <a:spLocks noGrp="1"/>
          </p:cNvSpPr>
          <p:nvPr>
            <p:ph type="ctrTitle"/>
          </p:nvPr>
        </p:nvSpPr>
        <p:spPr>
          <a:xfrm>
            <a:off x="464234" y="188640"/>
            <a:ext cx="8229600" cy="1359008"/>
          </a:xfrm>
          <a:prstGeom prst="rect">
            <a:avLst/>
          </a:prstGeom>
        </p:spPr>
        <p:txBody>
          <a:bodyPr lIns="45720" rIns="228600" anchor="b">
            <a:normAutofit/>
          </a:bodyPr>
          <a:lstStyle>
            <a:lvl1pPr marL="0" algn="ctr">
              <a:defRPr sz="4800"/>
            </a:lvl1pPr>
            <a:extLst/>
          </a:lstStyle>
          <a:p>
            <a:r>
              <a:rPr kumimoji="0" lang="zh-CN" altLang="en-US" dirty="0"/>
              <a:t>单击此处编辑母版标题样式</a:t>
            </a:r>
            <a:endParaRPr kumimoji="0" lang="en-US" dirty="0"/>
          </a:p>
        </p:txBody>
      </p:sp>
    </p:spTree>
    <p:extLst>
      <p:ext uri="{BB962C8B-B14F-4D97-AF65-F5344CB8AC3E}">
        <p14:creationId xmlns:p14="http://schemas.microsoft.com/office/powerpoint/2010/main" val="30474914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2019/9/9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8" name="矩形 7"/>
          <p:cNvSpPr/>
          <p:nvPr userDrawn="1"/>
        </p:nvSpPr>
        <p:spPr>
          <a:xfrm>
            <a:off x="588392" y="154764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标题 7"/>
          <p:cNvSpPr>
            <a:spLocks noGrp="1"/>
          </p:cNvSpPr>
          <p:nvPr>
            <p:ph type="ctrTitle"/>
          </p:nvPr>
        </p:nvSpPr>
        <p:spPr>
          <a:xfrm>
            <a:off x="464234" y="188640"/>
            <a:ext cx="8229600" cy="1359008"/>
          </a:xfrm>
          <a:prstGeom prst="rect">
            <a:avLst/>
          </a:prstGeom>
        </p:spPr>
        <p:txBody>
          <a:bodyPr lIns="45720" rIns="228600" anchor="b">
            <a:normAutofit/>
          </a:bodyPr>
          <a:lstStyle>
            <a:lvl1pPr marL="0" algn="ctr">
              <a:defRPr sz="4800"/>
            </a:lvl1pPr>
            <a:extLst/>
          </a:lstStyle>
          <a:p>
            <a:r>
              <a:rPr kumimoji="0" lang="zh-CN" altLang="en-US" dirty="0"/>
              <a:t>单击此处编辑母版标题样式</a:t>
            </a:r>
            <a:endParaRPr kumimoji="0" lang="en-US" dirty="0"/>
          </a:p>
        </p:txBody>
      </p:sp>
    </p:spTree>
    <p:extLst>
      <p:ext uri="{BB962C8B-B14F-4D97-AF65-F5344CB8AC3E}">
        <p14:creationId xmlns:p14="http://schemas.microsoft.com/office/powerpoint/2010/main" val="2502116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2019/9/9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8" name="矩形 7"/>
          <p:cNvSpPr/>
          <p:nvPr userDrawn="1"/>
        </p:nvSpPr>
        <p:spPr>
          <a:xfrm>
            <a:off x="588392" y="154764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标题 7"/>
          <p:cNvSpPr>
            <a:spLocks noGrp="1"/>
          </p:cNvSpPr>
          <p:nvPr>
            <p:ph type="ctrTitle"/>
          </p:nvPr>
        </p:nvSpPr>
        <p:spPr>
          <a:xfrm>
            <a:off x="464234" y="188640"/>
            <a:ext cx="8229600" cy="1359008"/>
          </a:xfrm>
          <a:prstGeom prst="rect">
            <a:avLst/>
          </a:prstGeom>
        </p:spPr>
        <p:txBody>
          <a:bodyPr lIns="45720" rIns="228600" anchor="b">
            <a:normAutofit/>
          </a:bodyPr>
          <a:lstStyle>
            <a:lvl1pPr marL="0" algn="ctr">
              <a:defRPr sz="4800"/>
            </a:lvl1pPr>
            <a:extLst/>
          </a:lstStyle>
          <a:p>
            <a:r>
              <a:rPr kumimoji="0" lang="zh-CN" altLang="en-US" dirty="0"/>
              <a:t>单击此处编辑母版标题样式</a:t>
            </a:r>
            <a:endParaRPr kumimoji="0" lang="en-US" dirty="0"/>
          </a:p>
        </p:txBody>
      </p:sp>
    </p:spTree>
    <p:extLst>
      <p:ext uri="{BB962C8B-B14F-4D97-AF65-F5344CB8AC3E}">
        <p14:creationId xmlns:p14="http://schemas.microsoft.com/office/powerpoint/2010/main" val="1107022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2019/9/9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8" name="矩形 7"/>
          <p:cNvSpPr/>
          <p:nvPr userDrawn="1"/>
        </p:nvSpPr>
        <p:spPr>
          <a:xfrm>
            <a:off x="588392" y="154764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B923FB14-44D0-48B4-98CD-CE58E60FCD39}" type="slidenum">
              <a:rPr lang="en-US" altLang="zh-CN"/>
              <a:pPr/>
              <a:t>‹#›</a:t>
            </a:fld>
            <a:endParaRPr lang="en-US" altLang="zh-CN"/>
          </a:p>
        </p:txBody>
      </p:sp>
      <p:sp>
        <p:nvSpPr>
          <p:cNvPr id="7" name="矩形 6"/>
          <p:cNvSpPr/>
          <p:nvPr userDrawn="1"/>
        </p:nvSpPr>
        <p:spPr>
          <a:xfrm>
            <a:off x="588392" y="154764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extLst>
      <p:ext uri="{BB962C8B-B14F-4D97-AF65-F5344CB8AC3E}">
        <p14:creationId xmlns:p14="http://schemas.microsoft.com/office/powerpoint/2010/main" val="1946148004"/>
      </p:ext>
    </p:extLst>
  </p:cSld>
  <p:clrMapOvr>
    <a:masterClrMapping/>
  </p:clrMapOvr>
  <p:transition spd="slow">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600200"/>
            <a:ext cx="8229600" cy="45307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B923FB14-44D0-48B4-98CD-CE58E60FCD39}" type="slidenum">
              <a:rPr lang="en-US" altLang="zh-CN"/>
              <a:pPr/>
              <a:t>‹#›</a:t>
            </a:fld>
            <a:endParaRPr lang="en-US" altLang="zh-CN"/>
          </a:p>
        </p:txBody>
      </p:sp>
      <p:sp>
        <p:nvSpPr>
          <p:cNvPr id="7" name="矩形 6"/>
          <p:cNvSpPr/>
          <p:nvPr userDrawn="1"/>
        </p:nvSpPr>
        <p:spPr>
          <a:xfrm>
            <a:off x="588392" y="154764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extLst>
      <p:ext uri="{BB962C8B-B14F-4D97-AF65-F5344CB8AC3E}">
        <p14:creationId xmlns:p14="http://schemas.microsoft.com/office/powerpoint/2010/main" val="4081024372"/>
      </p:ext>
    </p:extLst>
  </p:cSld>
  <p:clrMapOvr>
    <a:masterClrMapping/>
  </p:clrMapOvr>
  <p:transition spd="slow">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43000"/>
          </a:xfrm>
          <a:prstGeom prst="rect">
            <a:avLst/>
          </a:prstGeo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30725"/>
          </a:xfrm>
          <a:prstGeom prst="rect">
            <a:avLst/>
          </a:prstGeom>
        </p:spPr>
        <p:txBody>
          <a:bodyPr/>
          <a:lstStyle/>
          <a:p>
            <a:endParaRPr lang="zh-CN" altLang="en-US"/>
          </a:p>
        </p:txBody>
      </p:sp>
      <p:sp>
        <p:nvSpPr>
          <p:cNvPr id="4" name="日期占位符 3"/>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5" name="页脚占位符 4"/>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243638"/>
            <a:ext cx="2133600" cy="457200"/>
          </a:xfrm>
        </p:spPr>
        <p:txBody>
          <a:bodyPr/>
          <a:lstStyle>
            <a:lvl1pPr>
              <a:defRPr/>
            </a:lvl1pPr>
          </a:lstStyle>
          <a:p>
            <a:fld id="{98B321F0-6EE8-4CA2-8B3B-D14F9137F745}" type="slidenum">
              <a:rPr lang="en-US" altLang="zh-CN"/>
              <a:pPr/>
              <a:t>‹#›</a:t>
            </a:fld>
            <a:endParaRPr lang="en-US" altLang="zh-CN"/>
          </a:p>
        </p:txBody>
      </p:sp>
      <p:sp>
        <p:nvSpPr>
          <p:cNvPr id="7" name="矩形 6"/>
          <p:cNvSpPr/>
          <p:nvPr userDrawn="1"/>
        </p:nvSpPr>
        <p:spPr>
          <a:xfrm>
            <a:off x="588392" y="154764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extLst>
      <p:ext uri="{BB962C8B-B14F-4D97-AF65-F5344CB8AC3E}">
        <p14:creationId xmlns:p14="http://schemas.microsoft.com/office/powerpoint/2010/main" val="4199652876"/>
      </p:ext>
    </p:extLst>
  </p:cSld>
  <p:clrMapOvr>
    <a:masterClrMapping/>
  </p:clrMapOvr>
  <p:transition spd="slow">
    <p:wipe dir="d"/>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307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3638"/>
            <a:ext cx="2133600" cy="457200"/>
          </a:xfrm>
        </p:spPr>
        <p:txBody>
          <a:bodyPr/>
          <a:lstStyle>
            <a:lvl1pPr>
              <a:defRPr/>
            </a:lvl1pPr>
          </a:lstStyle>
          <a:p>
            <a:fld id="{71919F07-437D-4774-A96A-561C8A211116}" type="slidenum">
              <a:rPr lang="en-US" altLang="zh-CN"/>
              <a:pPr/>
              <a:t>‹#›</a:t>
            </a:fld>
            <a:endParaRPr lang="en-US" altLang="zh-CN"/>
          </a:p>
        </p:txBody>
      </p:sp>
      <p:sp>
        <p:nvSpPr>
          <p:cNvPr id="8" name="矩形 7"/>
          <p:cNvSpPr/>
          <p:nvPr userDrawn="1"/>
        </p:nvSpPr>
        <p:spPr>
          <a:xfrm>
            <a:off x="588392" y="154764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extLst>
      <p:ext uri="{BB962C8B-B14F-4D97-AF65-F5344CB8AC3E}">
        <p14:creationId xmlns:p14="http://schemas.microsoft.com/office/powerpoint/2010/main" val="4178555926"/>
      </p:ext>
    </p:extLst>
  </p:cSld>
  <p:clrMapOvr>
    <a:masterClrMapping/>
  </p:clrMapOvr>
  <p:transition spd="slow">
    <p:wipe dir="d"/>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chart">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43000"/>
          </a:xfrm>
          <a:prstGeom prst="rect">
            <a:avLst/>
          </a:prstGeom>
        </p:spPr>
        <p:txBody>
          <a:bodyPr/>
          <a:lstStyle/>
          <a:p>
            <a:r>
              <a:rPr lang="zh-CN" altLang="en-US"/>
              <a:t>单击此处编辑母版标题样式</a:t>
            </a:r>
          </a:p>
        </p:txBody>
      </p:sp>
      <p:sp>
        <p:nvSpPr>
          <p:cNvPr id="3" name="图表占位符 2"/>
          <p:cNvSpPr>
            <a:spLocks noGrp="1"/>
          </p:cNvSpPr>
          <p:nvPr>
            <p:ph type="chart" idx="1"/>
          </p:nvPr>
        </p:nvSpPr>
        <p:spPr>
          <a:xfrm>
            <a:off x="457200" y="1600200"/>
            <a:ext cx="8229600" cy="4530725"/>
          </a:xfrm>
          <a:prstGeom prst="rect">
            <a:avLst/>
          </a:prstGeom>
        </p:spPr>
        <p:txBody>
          <a:bodyPr/>
          <a:lstStyle/>
          <a:p>
            <a:endParaRPr lang="zh-CN" altLang="en-US"/>
          </a:p>
        </p:txBody>
      </p:sp>
      <p:sp>
        <p:nvSpPr>
          <p:cNvPr id="4" name="日期占位符 3"/>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5" name="页脚占位符 4"/>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243638"/>
            <a:ext cx="2133600" cy="457200"/>
          </a:xfrm>
        </p:spPr>
        <p:txBody>
          <a:bodyPr/>
          <a:lstStyle>
            <a:lvl1pPr>
              <a:defRPr/>
            </a:lvl1pPr>
          </a:lstStyle>
          <a:p>
            <a:fld id="{E2CA7997-16CC-43CB-A3E6-8F4C552F3BC3}" type="slidenum">
              <a:rPr lang="en-US" altLang="zh-CN"/>
              <a:pPr/>
              <a:t>‹#›</a:t>
            </a:fld>
            <a:endParaRPr lang="en-US" altLang="zh-CN"/>
          </a:p>
        </p:txBody>
      </p:sp>
      <p:sp>
        <p:nvSpPr>
          <p:cNvPr id="7" name="矩形 6"/>
          <p:cNvSpPr/>
          <p:nvPr userDrawn="1"/>
        </p:nvSpPr>
        <p:spPr>
          <a:xfrm>
            <a:off x="588392" y="154764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extLst>
      <p:ext uri="{BB962C8B-B14F-4D97-AF65-F5344CB8AC3E}">
        <p14:creationId xmlns:p14="http://schemas.microsoft.com/office/powerpoint/2010/main" val="245090046"/>
      </p:ext>
    </p:extLst>
  </p:cSld>
  <p:clrMapOvr>
    <a:masterClrMapping/>
  </p:clrMapOvr>
  <p:transition spd="slow">
    <p:wipe dir="d"/>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43000"/>
          </a:xfrm>
          <a:prstGeom prst="rect">
            <a:avLst/>
          </a:prstGeo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307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91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41763"/>
            <a:ext cx="4038600" cy="218916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457200" y="6243638"/>
            <a:ext cx="21336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3638"/>
            <a:ext cx="2133600" cy="457200"/>
          </a:xfrm>
        </p:spPr>
        <p:txBody>
          <a:bodyPr/>
          <a:lstStyle>
            <a:lvl1pPr>
              <a:defRPr/>
            </a:lvl1pPr>
          </a:lstStyle>
          <a:p>
            <a:fld id="{A529E8C5-CFF6-4C7E-BCE8-02D4194F59BD}" type="slidenum">
              <a:rPr lang="en-US" altLang="zh-CN"/>
              <a:pPr/>
              <a:t>‹#›</a:t>
            </a:fld>
            <a:endParaRPr lang="en-US" altLang="zh-CN"/>
          </a:p>
        </p:txBody>
      </p:sp>
      <p:sp>
        <p:nvSpPr>
          <p:cNvPr id="9" name="矩形 8"/>
          <p:cNvSpPr/>
          <p:nvPr userDrawn="1"/>
        </p:nvSpPr>
        <p:spPr>
          <a:xfrm>
            <a:off x="588392" y="154764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extLst>
      <p:ext uri="{BB962C8B-B14F-4D97-AF65-F5344CB8AC3E}">
        <p14:creationId xmlns:p14="http://schemas.microsoft.com/office/powerpoint/2010/main" val="2120579696"/>
      </p:ext>
    </p:extLst>
  </p:cSld>
  <p:clrMapOvr>
    <a:masterClrMapping/>
  </p:clrMapOvr>
  <p:transition spd="slow">
    <p:wipe dir="d"/>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30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2F34DC19-AD8A-4D0E-A74D-9E4587837BDD}" type="slidenum">
              <a:rPr lang="en-US" altLang="zh-CN"/>
              <a:pPr/>
              <a:t>‹#›</a:t>
            </a:fld>
            <a:endParaRPr lang="en-US" altLang="zh-CN"/>
          </a:p>
        </p:txBody>
      </p:sp>
      <p:sp>
        <p:nvSpPr>
          <p:cNvPr id="8" name="矩形 7"/>
          <p:cNvSpPr/>
          <p:nvPr userDrawn="1"/>
        </p:nvSpPr>
        <p:spPr>
          <a:xfrm>
            <a:off x="588392" y="1547648"/>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extLst>
      <p:ext uri="{BB962C8B-B14F-4D97-AF65-F5344CB8AC3E}">
        <p14:creationId xmlns:p14="http://schemas.microsoft.com/office/powerpoint/2010/main" val="972342559"/>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对角圆角矩形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页脚占位符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endParaRPr lang="zh-CN" altLang="en-US"/>
          </a:p>
        </p:txBody>
      </p:sp>
      <p:sp>
        <p:nvSpPr>
          <p:cNvPr id="14" name="日期占位符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fld id="{530820CF-B880-4189-942D-D702A7CBA730}" type="datetimeFigureOut">
              <a:rPr lang="zh-CN" altLang="en-US" smtClean="0"/>
              <a:t>2019/9/9</a:t>
            </a:fld>
            <a:endParaRPr lang="zh-CN" altLang="en-US"/>
          </a:p>
        </p:txBody>
      </p:sp>
      <p:sp>
        <p:nvSpPr>
          <p:cNvPr id="23" name="灯片编号占位符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0C913308-F349-4B6D-A68A-DD1791B4A57B}" type="slidenum">
              <a:rPr lang="zh-CN" altLang="en-US" smtClean="0"/>
              <a:t>‹#›</a:t>
            </a:fld>
            <a:endParaRPr lang="zh-CN" altLang="en-US"/>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9" r:id="rId10"/>
    <p:sldLayoutId id="2147483690" r:id="rId11"/>
    <p:sldLayoutId id="2147483691" r:id="rId12"/>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8.xml"/><Relationship Id="rId7" Type="http://schemas.openxmlformats.org/officeDocument/2006/relationships/image" Target="../media/image18.e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17.emf"/><Relationship Id="rId4" Type="http://schemas.openxmlformats.org/officeDocument/2006/relationships/oleObject" Target="../embeddings/oleObject10.bin"/><Relationship Id="rId9" Type="http://schemas.openxmlformats.org/officeDocument/2006/relationships/image" Target="../media/image19.emf"/></Relationships>
</file>

<file path=ppt/slides/_rels/slide14.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 Target="slide63.xml"/><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0.xml"/><Relationship Id="rId1" Type="http://schemas.openxmlformats.org/officeDocument/2006/relationships/vmlDrawing" Target="../drawings/vmlDrawing4.v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1.xml"/><Relationship Id="rId1" Type="http://schemas.openxmlformats.org/officeDocument/2006/relationships/vmlDrawing" Target="../drawings/vmlDrawing5.vml"/><Relationship Id="rId5" Type="http://schemas.openxmlformats.org/officeDocument/2006/relationships/image" Target="../media/image29.png"/><Relationship Id="rId4" Type="http://schemas.openxmlformats.org/officeDocument/2006/relationships/image" Target="../media/image26.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2.xml"/><Relationship Id="rId1" Type="http://schemas.openxmlformats.org/officeDocument/2006/relationships/vmlDrawing" Target="../drawings/vmlDrawing6.vml"/><Relationship Id="rId5" Type="http://schemas.openxmlformats.org/officeDocument/2006/relationships/image" Target="../media/image30.png"/><Relationship Id="rId4" Type="http://schemas.openxmlformats.org/officeDocument/2006/relationships/image" Target="../media/image26.wmf"/></Relationships>
</file>

<file path=ppt/slides/_rels/slide26.xml.rels><?xml version="1.0" encoding="UTF-8" standalone="yes"?>
<Relationships xmlns="http://schemas.openxmlformats.org/package/2006/relationships"><Relationship Id="rId3" Type="http://schemas.openxmlformats.org/officeDocument/2006/relationships/slide" Target="slide61.xml"/><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34.jpeg"/><Relationship Id="rId5" Type="http://schemas.openxmlformats.org/officeDocument/2006/relationships/image" Target="../media/image33.emf"/><Relationship Id="rId4" Type="http://schemas.openxmlformats.org/officeDocument/2006/relationships/oleObject" Target="../embeddings/oleObject16.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vmlDrawing" Target="../drawings/vmlDrawing8.vml"/><Relationship Id="rId5" Type="http://schemas.openxmlformats.org/officeDocument/2006/relationships/image" Target="../media/image35.wmf"/><Relationship Id="rId4" Type="http://schemas.openxmlformats.org/officeDocument/2006/relationships/oleObject" Target="../embeddings/oleObject17.bin"/></Relationships>
</file>

<file path=ppt/slides/_rels/slide31.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38.emf"/><Relationship Id="rId4" Type="http://schemas.openxmlformats.org/officeDocument/2006/relationships/oleObject" Target="../embeddings/oleObject18.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40.e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oleObject" Target="../embeddings/oleObject20.bin"/><Relationship Id="rId5" Type="http://schemas.openxmlformats.org/officeDocument/2006/relationships/image" Target="../media/image39.emf"/><Relationship Id="rId4" Type="http://schemas.openxmlformats.org/officeDocument/2006/relationships/oleObject" Target="../embeddings/oleObject19.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42.emf"/><Relationship Id="rId2" Type="http://schemas.openxmlformats.org/officeDocument/2006/relationships/slideLayout" Target="../slideLayouts/slideLayout8.xml"/><Relationship Id="rId1" Type="http://schemas.openxmlformats.org/officeDocument/2006/relationships/vmlDrawing" Target="../drawings/vmlDrawing11.vml"/><Relationship Id="rId6" Type="http://schemas.openxmlformats.org/officeDocument/2006/relationships/oleObject" Target="../embeddings/oleObject22.bin"/><Relationship Id="rId5" Type="http://schemas.openxmlformats.org/officeDocument/2006/relationships/image" Target="../media/image41.emf"/><Relationship Id="rId4" Type="http://schemas.openxmlformats.org/officeDocument/2006/relationships/oleObject" Target="../embeddings/oleObject21.bin"/></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44.emf"/><Relationship Id="rId2" Type="http://schemas.openxmlformats.org/officeDocument/2006/relationships/slideLayout" Target="../slideLayouts/slideLayout8.xml"/><Relationship Id="rId1" Type="http://schemas.openxmlformats.org/officeDocument/2006/relationships/vmlDrawing" Target="../drawings/vmlDrawing12.vml"/><Relationship Id="rId6" Type="http://schemas.openxmlformats.org/officeDocument/2006/relationships/oleObject" Target="../embeddings/oleObject24.bin"/><Relationship Id="rId5" Type="http://schemas.openxmlformats.org/officeDocument/2006/relationships/image" Target="../media/image43.emf"/><Relationship Id="rId4" Type="http://schemas.openxmlformats.org/officeDocument/2006/relationships/oleObject" Target="../embeddings/oleObject23.bin"/></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slide" Target="slide62.xml"/><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48.emf"/><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oleObject" Target="../embeddings/oleObject26.bin"/><Relationship Id="rId5" Type="http://schemas.openxmlformats.org/officeDocument/2006/relationships/image" Target="../media/image47.emf"/><Relationship Id="rId4" Type="http://schemas.openxmlformats.org/officeDocument/2006/relationships/oleObject" Target="../embeddings/oleObject25.bin"/></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slide" Target="slide7.xml"/><Relationship Id="rId7"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4.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4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emf"/><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6.xml"/><Relationship Id="rId5" Type="http://schemas.openxmlformats.org/officeDocument/2006/relationships/slide" Target="slide56.xml"/><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67.jpeg"/></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9.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1.xml"/><Relationship Id="rId7" Type="http://schemas.openxmlformats.org/officeDocument/2006/relationships/image" Target="../media/image7.e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6.emf"/><Relationship Id="rId4" Type="http://schemas.openxmlformats.org/officeDocument/2006/relationships/oleObject" Target="../embeddings/oleObject1.bin"/><Relationship Id="rId9" Type="http://schemas.openxmlformats.org/officeDocument/2006/relationships/image" Target="../media/image8.emf"/></Relationships>
</file>

<file path=ppt/slides/_rels/slide60.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1.png"/><Relationship Id="rId7"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9.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61.png"/></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9.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1.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5.xml"/><Relationship Id="rId1" Type="http://schemas.openxmlformats.org/officeDocument/2006/relationships/slideLayout" Target="../slideLayouts/slideLayout9.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13.emf"/><Relationship Id="rId3" Type="http://schemas.openxmlformats.org/officeDocument/2006/relationships/notesSlide" Target="../notesSlides/notesSlide2.xml"/><Relationship Id="rId7" Type="http://schemas.openxmlformats.org/officeDocument/2006/relationships/image" Target="../media/image10.emf"/><Relationship Id="rId12"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12.emf"/><Relationship Id="rId5" Type="http://schemas.openxmlformats.org/officeDocument/2006/relationships/image" Target="../media/image9.emf"/><Relationship Id="rId15" Type="http://schemas.openxmlformats.org/officeDocument/2006/relationships/image" Target="../media/image14.e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11.emf"/><Relationship Id="rId14" Type="http://schemas.openxmlformats.org/officeDocument/2006/relationships/oleObject" Target="../embeddings/oleObject9.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 Target="slide59.xm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数字图像处理</a:t>
            </a:r>
          </a:p>
        </p:txBody>
      </p:sp>
      <p:sp>
        <p:nvSpPr>
          <p:cNvPr id="3" name="副标题 2"/>
          <p:cNvSpPr>
            <a:spLocks noGrp="1"/>
          </p:cNvSpPr>
          <p:nvPr>
            <p:ph type="subTitle" idx="1"/>
          </p:nvPr>
        </p:nvSpPr>
        <p:spPr>
          <a:xfrm>
            <a:off x="2133600" y="2819400"/>
            <a:ext cx="6560234" cy="3417912"/>
          </a:xfrm>
        </p:spPr>
        <p:txBody>
          <a:bodyPr/>
          <a:lstStyle/>
          <a:p>
            <a:endParaRPr lang="en-US" altLang="zh-CN" dirty="0"/>
          </a:p>
          <a:p>
            <a:endParaRPr lang="en-US" altLang="zh-CN" dirty="0"/>
          </a:p>
          <a:p>
            <a:r>
              <a:rPr lang="zh-CN" altLang="en-US" dirty="0"/>
              <a:t>中南大学航空航天学院</a:t>
            </a:r>
          </a:p>
        </p:txBody>
      </p:sp>
    </p:spTree>
    <p:extLst>
      <p:ext uri="{BB962C8B-B14F-4D97-AF65-F5344CB8AC3E}">
        <p14:creationId xmlns:p14="http://schemas.microsoft.com/office/powerpoint/2010/main" val="3298579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p:cNvSpPr>
            <a:spLocks noGrp="1" noChangeArrowheads="1"/>
          </p:cNvSpPr>
          <p:nvPr>
            <p:ph type="title"/>
          </p:nvPr>
        </p:nvSpPr>
        <p:spPr>
          <a:xfrm>
            <a:off x="688975" y="568325"/>
            <a:ext cx="5281613" cy="685800"/>
          </a:xfrm>
        </p:spPr>
        <p:txBody>
          <a:bodyPr/>
          <a:lstStyle/>
          <a:p>
            <a:pPr algn="l"/>
            <a:r>
              <a:rPr lang="zh-CN" altLang="en-US" sz="3600">
                <a:solidFill>
                  <a:srgbClr val="FFFF99"/>
                </a:solidFill>
                <a:effectLst/>
                <a:ea typeface="黑体" pitchFamily="2" charset="-122"/>
              </a:rPr>
              <a:t>对比度展宽效果示例</a:t>
            </a:r>
          </a:p>
        </p:txBody>
      </p:sp>
      <p:pic>
        <p:nvPicPr>
          <p:cNvPr id="192516" name="Picture 4" descr="td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286000"/>
            <a:ext cx="3886200" cy="291465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92517" name="Picture 5" descr="td01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286000"/>
            <a:ext cx="3810000" cy="2857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35520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92516"/>
                                        </p:tgtEl>
                                        <p:attrNameLst>
                                          <p:attrName>style.visibility</p:attrName>
                                        </p:attrNameLst>
                                      </p:cBhvr>
                                      <p:to>
                                        <p:strVal val="visible"/>
                                      </p:to>
                                    </p:set>
                                    <p:anim calcmode="lin" valueType="num">
                                      <p:cBhvr additive="base">
                                        <p:cTn id="7" dur="500" fill="hold"/>
                                        <p:tgtEl>
                                          <p:spTgt spid="192516"/>
                                        </p:tgtEl>
                                        <p:attrNameLst>
                                          <p:attrName>ppt_x</p:attrName>
                                        </p:attrNameLst>
                                      </p:cBhvr>
                                      <p:tavLst>
                                        <p:tav tm="0">
                                          <p:val>
                                            <p:strVal val="0-#ppt_w/2"/>
                                          </p:val>
                                        </p:tav>
                                        <p:tav tm="100000">
                                          <p:val>
                                            <p:strVal val="#ppt_x"/>
                                          </p:val>
                                        </p:tav>
                                      </p:tavLst>
                                    </p:anim>
                                    <p:anim calcmode="lin" valueType="num">
                                      <p:cBhvr additive="base">
                                        <p:cTn id="8" dur="500" fill="hold"/>
                                        <p:tgtEl>
                                          <p:spTgt spid="19251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92517"/>
                                        </p:tgtEl>
                                        <p:attrNameLst>
                                          <p:attrName>style.visibility</p:attrName>
                                        </p:attrNameLst>
                                      </p:cBhvr>
                                      <p:to>
                                        <p:strVal val="visible"/>
                                      </p:to>
                                    </p:set>
                                    <p:anim calcmode="lin" valueType="num">
                                      <p:cBhvr additive="base">
                                        <p:cTn id="13" dur="500" fill="hold"/>
                                        <p:tgtEl>
                                          <p:spTgt spid="192517"/>
                                        </p:tgtEl>
                                        <p:attrNameLst>
                                          <p:attrName>ppt_x</p:attrName>
                                        </p:attrNameLst>
                                      </p:cBhvr>
                                      <p:tavLst>
                                        <p:tav tm="0">
                                          <p:val>
                                            <p:strVal val="0-#ppt_w/2"/>
                                          </p:val>
                                        </p:tav>
                                        <p:tav tm="100000">
                                          <p:val>
                                            <p:strVal val="#ppt_x"/>
                                          </p:val>
                                        </p:tav>
                                      </p:tavLst>
                                    </p:anim>
                                    <p:anim calcmode="lin" valueType="num">
                                      <p:cBhvr additive="base">
                                        <p:cTn id="14" dur="500" fill="hold"/>
                                        <p:tgtEl>
                                          <p:spTgt spid="1925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7010" name="Rectangle 2"/>
          <p:cNvSpPr>
            <a:spLocks noGrp="1" noChangeArrowheads="1"/>
          </p:cNvSpPr>
          <p:nvPr>
            <p:ph type="title"/>
          </p:nvPr>
        </p:nvSpPr>
        <p:spPr>
          <a:xfrm>
            <a:off x="971550" y="333276"/>
            <a:ext cx="7488882" cy="1079500"/>
          </a:xfrm>
        </p:spPr>
        <p:txBody>
          <a:bodyPr/>
          <a:lstStyle/>
          <a:p>
            <a:pPr algn="ctr"/>
            <a:r>
              <a:rPr lang="zh-CN" altLang="en-US" sz="3600" dirty="0">
                <a:solidFill>
                  <a:srgbClr val="FFCC99"/>
                </a:solidFill>
                <a:latin typeface="黑体" pitchFamily="2" charset="-122"/>
                <a:ea typeface="黑体" pitchFamily="2" charset="-122"/>
              </a:rPr>
              <a:t>线性对比度展宽 </a:t>
            </a:r>
            <a:br>
              <a:rPr lang="zh-CN" altLang="en-US" sz="3600" dirty="0">
                <a:solidFill>
                  <a:srgbClr val="FFCC99"/>
                </a:solidFill>
                <a:latin typeface="黑体" pitchFamily="2" charset="-122"/>
                <a:ea typeface="黑体" pitchFamily="2" charset="-122"/>
              </a:rPr>
            </a:br>
            <a:r>
              <a:rPr lang="zh-CN" altLang="en-US" sz="3600" dirty="0">
                <a:solidFill>
                  <a:srgbClr val="FFCC99"/>
                </a:solidFill>
                <a:latin typeface="黑体" pitchFamily="2" charset="-122"/>
                <a:ea typeface="黑体" pitchFamily="2" charset="-122"/>
              </a:rPr>
              <a:t>                </a:t>
            </a:r>
            <a:r>
              <a:rPr lang="en-US" altLang="zh-CN" sz="3600" dirty="0">
                <a:solidFill>
                  <a:srgbClr val="FFCC99"/>
                </a:solidFill>
                <a:latin typeface="黑体" pitchFamily="2" charset="-122"/>
                <a:ea typeface="黑体" pitchFamily="2" charset="-122"/>
              </a:rPr>
              <a:t>—— </a:t>
            </a:r>
            <a:r>
              <a:rPr lang="zh-CN" altLang="en-US" sz="3600" dirty="0">
                <a:solidFill>
                  <a:srgbClr val="FFCC99"/>
                </a:solidFill>
                <a:latin typeface="黑体" pitchFamily="2" charset="-122"/>
                <a:ea typeface="黑体" pitchFamily="2" charset="-122"/>
              </a:rPr>
              <a:t>实现方法</a:t>
            </a:r>
          </a:p>
        </p:txBody>
      </p:sp>
      <p:sp>
        <p:nvSpPr>
          <p:cNvPr id="427011" name="Rectangle 3"/>
          <p:cNvSpPr>
            <a:spLocks noGrp="1" noChangeArrowheads="1"/>
          </p:cNvSpPr>
          <p:nvPr>
            <p:ph type="body" idx="1"/>
          </p:nvPr>
        </p:nvSpPr>
        <p:spPr>
          <a:xfrm>
            <a:off x="468313" y="2205038"/>
            <a:ext cx="8351837" cy="3744912"/>
          </a:xfrm>
        </p:spPr>
        <p:txBody>
          <a:bodyPr/>
          <a:lstStyle/>
          <a:p>
            <a:pPr>
              <a:lnSpc>
                <a:spcPct val="120000"/>
              </a:lnSpc>
            </a:pPr>
            <a:r>
              <a:rPr lang="zh-CN" altLang="en-US" sz="2800" b="1" dirty="0">
                <a:effectLst/>
                <a:latin typeface="华文细黑" pitchFamily="2" charset="-122"/>
                <a:ea typeface="华文细黑" pitchFamily="2" charset="-122"/>
              </a:rPr>
              <a:t>设原图、处理后的结果图的灰度值分别为</a:t>
            </a:r>
            <a:r>
              <a:rPr lang="en-US" altLang="zh-CN" sz="2800" b="1" dirty="0">
                <a:effectLst/>
                <a:latin typeface="华文细黑" pitchFamily="2" charset="-122"/>
                <a:ea typeface="华文细黑" pitchFamily="2" charset="-122"/>
              </a:rPr>
              <a:t>[</a:t>
            </a:r>
            <a:r>
              <a:rPr lang="en-US" altLang="zh-CN" sz="2800" b="1" dirty="0">
                <a:solidFill>
                  <a:srgbClr val="FFFF00"/>
                </a:solidFill>
                <a:effectLst/>
                <a:latin typeface="华文细黑" pitchFamily="2" charset="-122"/>
                <a:ea typeface="华文细黑" pitchFamily="2" charset="-122"/>
              </a:rPr>
              <a:t>f</a:t>
            </a:r>
            <a:r>
              <a:rPr lang="en-US" altLang="zh-CN" sz="2800" b="1" dirty="0">
                <a:effectLst/>
                <a:latin typeface="华文细黑" pitchFamily="2" charset="-122"/>
                <a:ea typeface="华文细黑" pitchFamily="2" charset="-122"/>
              </a:rPr>
              <a:t>(</a:t>
            </a:r>
            <a:r>
              <a:rPr lang="en-US" altLang="zh-CN" sz="2800" b="1" dirty="0" err="1">
                <a:effectLst/>
                <a:latin typeface="华文细黑" pitchFamily="2" charset="-122"/>
                <a:ea typeface="华文细黑" pitchFamily="2" charset="-122"/>
              </a:rPr>
              <a:t>i,j</a:t>
            </a:r>
            <a:r>
              <a:rPr lang="en-US" altLang="zh-CN" sz="2800" b="1" dirty="0">
                <a:effectLst/>
                <a:latin typeface="华文细黑" pitchFamily="2" charset="-122"/>
                <a:ea typeface="华文细黑" pitchFamily="2" charset="-122"/>
              </a:rPr>
              <a:t>)]</a:t>
            </a:r>
            <a:r>
              <a:rPr lang="zh-CN" altLang="en-US" sz="2800" b="1" dirty="0">
                <a:effectLst/>
                <a:latin typeface="华文细黑" pitchFamily="2" charset="-122"/>
                <a:ea typeface="华文细黑" pitchFamily="2" charset="-122"/>
              </a:rPr>
              <a:t>和</a:t>
            </a:r>
            <a:r>
              <a:rPr lang="en-US" altLang="zh-CN" sz="2800" b="1" dirty="0">
                <a:effectLst/>
                <a:latin typeface="华文细黑" pitchFamily="2" charset="-122"/>
                <a:ea typeface="华文细黑" pitchFamily="2" charset="-122"/>
              </a:rPr>
              <a:t>[</a:t>
            </a:r>
            <a:r>
              <a:rPr lang="en-US" altLang="zh-CN" sz="2800" b="1" dirty="0">
                <a:solidFill>
                  <a:srgbClr val="FFFF00"/>
                </a:solidFill>
                <a:effectLst/>
                <a:latin typeface="华文细黑" pitchFamily="2" charset="-122"/>
                <a:ea typeface="华文细黑" pitchFamily="2" charset="-122"/>
              </a:rPr>
              <a:t>g</a:t>
            </a:r>
            <a:r>
              <a:rPr lang="en-US" altLang="zh-CN" sz="2800" b="1" dirty="0">
                <a:effectLst/>
                <a:latin typeface="华文细黑" pitchFamily="2" charset="-122"/>
                <a:ea typeface="华文细黑" pitchFamily="2" charset="-122"/>
              </a:rPr>
              <a:t>(</a:t>
            </a:r>
            <a:r>
              <a:rPr lang="en-US" altLang="zh-CN" sz="2800" b="1" dirty="0" err="1">
                <a:effectLst/>
                <a:latin typeface="华文细黑" pitchFamily="2" charset="-122"/>
                <a:ea typeface="华文细黑" pitchFamily="2" charset="-122"/>
              </a:rPr>
              <a:t>i,j</a:t>
            </a:r>
            <a:r>
              <a:rPr lang="en-US" altLang="zh-CN" sz="2800" b="1" dirty="0">
                <a:effectLst/>
                <a:latin typeface="华文细黑" pitchFamily="2" charset="-122"/>
                <a:ea typeface="华文细黑" pitchFamily="2" charset="-122"/>
              </a:rPr>
              <a:t>)];</a:t>
            </a:r>
          </a:p>
          <a:p>
            <a:pPr>
              <a:lnSpc>
                <a:spcPct val="120000"/>
              </a:lnSpc>
            </a:pPr>
            <a:r>
              <a:rPr lang="zh-CN" altLang="en-US" sz="2800" b="1" dirty="0">
                <a:effectLst/>
                <a:latin typeface="华文细黑" pitchFamily="2" charset="-122"/>
                <a:ea typeface="华文细黑" pitchFamily="2" charset="-122"/>
              </a:rPr>
              <a:t>要求</a:t>
            </a:r>
            <a:r>
              <a:rPr lang="en-US" altLang="zh-CN" sz="2800" b="1" dirty="0">
                <a:effectLst/>
                <a:latin typeface="华文细黑" pitchFamily="2" charset="-122"/>
                <a:ea typeface="华文细黑" pitchFamily="2" charset="-122"/>
              </a:rPr>
              <a:t>[g(</a:t>
            </a:r>
            <a:r>
              <a:rPr lang="en-US" altLang="zh-CN" sz="2800" b="1" dirty="0" err="1">
                <a:effectLst/>
                <a:latin typeface="华文细黑" pitchFamily="2" charset="-122"/>
                <a:ea typeface="华文细黑" pitchFamily="2" charset="-122"/>
              </a:rPr>
              <a:t>i,j</a:t>
            </a:r>
            <a:r>
              <a:rPr lang="en-US" altLang="zh-CN" sz="2800" b="1" dirty="0">
                <a:effectLst/>
                <a:latin typeface="华文细黑" pitchFamily="2" charset="-122"/>
                <a:ea typeface="华文细黑" pitchFamily="2" charset="-122"/>
              </a:rPr>
              <a:t>)]</a:t>
            </a:r>
            <a:r>
              <a:rPr lang="zh-CN" altLang="en-US" sz="2800" b="1" dirty="0">
                <a:effectLst/>
                <a:latin typeface="华文细黑" pitchFamily="2" charset="-122"/>
                <a:ea typeface="华文细黑" pitchFamily="2" charset="-122"/>
              </a:rPr>
              <a:t>和</a:t>
            </a:r>
            <a:r>
              <a:rPr lang="en-US" altLang="zh-CN" sz="2800" b="1" dirty="0">
                <a:effectLst/>
                <a:latin typeface="华文细黑" pitchFamily="2" charset="-122"/>
                <a:ea typeface="华文细黑" pitchFamily="2" charset="-122"/>
              </a:rPr>
              <a:t>[f(</a:t>
            </a:r>
            <a:r>
              <a:rPr lang="en-US" altLang="zh-CN" sz="2800" b="1" dirty="0" err="1">
                <a:effectLst/>
                <a:latin typeface="华文细黑" pitchFamily="2" charset="-122"/>
                <a:ea typeface="华文细黑" pitchFamily="2" charset="-122"/>
              </a:rPr>
              <a:t>i,j</a:t>
            </a:r>
            <a:r>
              <a:rPr lang="en-US" altLang="zh-CN" sz="2800" b="1" dirty="0">
                <a:effectLst/>
                <a:latin typeface="华文细黑" pitchFamily="2" charset="-122"/>
                <a:ea typeface="华文细黑" pitchFamily="2" charset="-122"/>
              </a:rPr>
              <a:t>)]</a:t>
            </a:r>
            <a:r>
              <a:rPr lang="zh-CN" altLang="en-US" sz="2800" b="1" dirty="0">
                <a:effectLst/>
                <a:latin typeface="华文细黑" pitchFamily="2" charset="-122"/>
                <a:ea typeface="华文细黑" pitchFamily="2" charset="-122"/>
              </a:rPr>
              <a:t>均在</a:t>
            </a:r>
            <a:r>
              <a:rPr lang="en-US" altLang="zh-CN" sz="2800" b="1" dirty="0">
                <a:effectLst/>
                <a:latin typeface="华文细黑" pitchFamily="2" charset="-122"/>
                <a:ea typeface="华文细黑" pitchFamily="2" charset="-122"/>
              </a:rPr>
              <a:t>[0</a:t>
            </a:r>
            <a:r>
              <a:rPr lang="zh-CN" altLang="en-US" sz="2800" b="1" dirty="0">
                <a:effectLst/>
                <a:latin typeface="华文细黑" pitchFamily="2" charset="-122"/>
                <a:ea typeface="华文细黑" pitchFamily="2" charset="-122"/>
              </a:rPr>
              <a:t>，</a:t>
            </a:r>
            <a:r>
              <a:rPr lang="en-US" altLang="zh-CN" sz="2800" b="1" dirty="0">
                <a:effectLst/>
                <a:latin typeface="华文细黑" pitchFamily="2" charset="-122"/>
                <a:ea typeface="华文细黑" pitchFamily="2" charset="-122"/>
              </a:rPr>
              <a:t>255]</a:t>
            </a:r>
            <a:r>
              <a:rPr lang="zh-CN" altLang="en-US" sz="2800" b="1" dirty="0">
                <a:effectLst/>
                <a:latin typeface="华文细黑" pitchFamily="2" charset="-122"/>
                <a:ea typeface="华文细黑" pitchFamily="2" charset="-122"/>
              </a:rPr>
              <a:t>间变化，但是</a:t>
            </a:r>
            <a:r>
              <a:rPr lang="en-US" altLang="zh-CN" sz="2800" b="1" dirty="0">
                <a:effectLst/>
                <a:latin typeface="华文细黑" pitchFamily="2" charset="-122"/>
                <a:ea typeface="华文细黑" pitchFamily="2" charset="-122"/>
              </a:rPr>
              <a:t>g</a:t>
            </a:r>
            <a:r>
              <a:rPr lang="zh-CN" altLang="en-US" sz="2800" b="1" dirty="0">
                <a:effectLst/>
                <a:latin typeface="华文细黑" pitchFamily="2" charset="-122"/>
                <a:ea typeface="华文细黑" pitchFamily="2" charset="-122"/>
              </a:rPr>
              <a:t>的表现效果要优于</a:t>
            </a:r>
            <a:r>
              <a:rPr lang="en-US" altLang="zh-CN" sz="2800" b="1" dirty="0">
                <a:effectLst/>
                <a:latin typeface="华文细黑" pitchFamily="2" charset="-122"/>
                <a:ea typeface="华文细黑" pitchFamily="2" charset="-122"/>
              </a:rPr>
              <a:t>f</a:t>
            </a:r>
            <a:r>
              <a:rPr lang="zh-CN" altLang="en-US" sz="2800" b="1" dirty="0">
                <a:effectLst/>
                <a:latin typeface="华文细黑" pitchFamily="2" charset="-122"/>
                <a:ea typeface="华文细黑" pitchFamily="2" charset="-122"/>
              </a:rPr>
              <a:t>。</a:t>
            </a:r>
          </a:p>
          <a:p>
            <a:pPr>
              <a:lnSpc>
                <a:spcPct val="120000"/>
              </a:lnSpc>
            </a:pPr>
            <a:r>
              <a:rPr lang="zh-CN" altLang="en-US" sz="2800" b="1" dirty="0">
                <a:effectLst/>
                <a:latin typeface="华文细黑" pitchFamily="2" charset="-122"/>
                <a:ea typeface="华文细黑" pitchFamily="2" charset="-122"/>
              </a:rPr>
              <a:t>因为</a:t>
            </a:r>
            <a:r>
              <a:rPr lang="en-US" altLang="zh-CN" sz="2800" b="1" dirty="0">
                <a:effectLst/>
                <a:latin typeface="华文细黑" pitchFamily="2" charset="-122"/>
                <a:ea typeface="华文细黑" pitchFamily="2" charset="-122"/>
              </a:rPr>
              <a:t>f</a:t>
            </a:r>
            <a:r>
              <a:rPr lang="zh-CN" altLang="en-US" sz="2800" b="1" dirty="0">
                <a:effectLst/>
                <a:latin typeface="华文细黑" pitchFamily="2" charset="-122"/>
                <a:ea typeface="华文细黑" pitchFamily="2" charset="-122"/>
              </a:rPr>
              <a:t>和</a:t>
            </a:r>
            <a:r>
              <a:rPr lang="en-US" altLang="zh-CN" sz="2800" b="1" dirty="0">
                <a:effectLst/>
                <a:latin typeface="华文细黑" pitchFamily="2" charset="-122"/>
                <a:ea typeface="华文细黑" pitchFamily="2" charset="-122"/>
              </a:rPr>
              <a:t>g</a:t>
            </a:r>
            <a:r>
              <a:rPr lang="zh-CN" altLang="en-US" sz="2800" b="1" dirty="0">
                <a:effectLst/>
                <a:latin typeface="华文细黑" pitchFamily="2" charset="-122"/>
                <a:ea typeface="华文细黑" pitchFamily="2" charset="-122"/>
              </a:rPr>
              <a:t>的取值范围相同，所以通过 </a:t>
            </a:r>
            <a:r>
              <a:rPr lang="zh-CN" altLang="en-US" sz="2800" b="1" i="1" dirty="0">
                <a:solidFill>
                  <a:srgbClr val="FF3300"/>
                </a:solidFill>
                <a:effectLst/>
                <a:latin typeface="华文细黑" pitchFamily="2" charset="-122"/>
                <a:ea typeface="华文细黑" pitchFamily="2" charset="-122"/>
              </a:rPr>
              <a:t>抑制 </a:t>
            </a:r>
            <a:r>
              <a:rPr lang="zh-CN" altLang="en-US" sz="2800" b="1" dirty="0">
                <a:effectLst/>
                <a:latin typeface="华文细黑" pitchFamily="2" charset="-122"/>
                <a:ea typeface="华文细黑" pitchFamily="2" charset="-122"/>
              </a:rPr>
              <a:t>不重要的部分，来 </a:t>
            </a:r>
            <a:r>
              <a:rPr lang="zh-CN" altLang="en-US" sz="2800" b="1" i="1" dirty="0">
                <a:solidFill>
                  <a:srgbClr val="00FF00"/>
                </a:solidFill>
                <a:effectLst/>
                <a:latin typeface="华文细黑" pitchFamily="2" charset="-122"/>
                <a:ea typeface="华文细黑" pitchFamily="2" charset="-122"/>
              </a:rPr>
              <a:t>扩展 </a:t>
            </a:r>
            <a:r>
              <a:rPr lang="zh-CN" altLang="en-US" sz="2800" b="1" dirty="0">
                <a:effectLst/>
                <a:latin typeface="华文细黑" pitchFamily="2" charset="-122"/>
                <a:ea typeface="华文细黑" pitchFamily="2" charset="-122"/>
              </a:rPr>
              <a:t>所关心部分的对比度。</a:t>
            </a:r>
            <a:endParaRPr lang="zh-CN" altLang="en-US" sz="4000" dirty="0">
              <a:effectLst/>
              <a:latin typeface="黑体" pitchFamily="2" charset="-122"/>
              <a:ea typeface="黑体" pitchFamily="2" charset="-122"/>
            </a:endParaRPr>
          </a:p>
        </p:txBody>
      </p:sp>
    </p:spTree>
    <p:extLst>
      <p:ext uri="{BB962C8B-B14F-4D97-AF65-F5344CB8AC3E}">
        <p14:creationId xmlns:p14="http://schemas.microsoft.com/office/powerpoint/2010/main" val="2321584352"/>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7011">
                                            <p:txEl>
                                              <p:pRg st="0" end="0"/>
                                            </p:txEl>
                                          </p:spTgt>
                                        </p:tgtEl>
                                        <p:attrNameLst>
                                          <p:attrName>style.visibility</p:attrName>
                                        </p:attrNameLst>
                                      </p:cBhvr>
                                      <p:to>
                                        <p:strVal val="visible"/>
                                      </p:to>
                                    </p:set>
                                    <p:anim calcmode="lin" valueType="num">
                                      <p:cBhvr additive="base">
                                        <p:cTn id="7" dur="500" fill="hold"/>
                                        <p:tgtEl>
                                          <p:spTgt spid="42701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270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27011">
                                            <p:txEl>
                                              <p:pRg st="1" end="1"/>
                                            </p:txEl>
                                          </p:spTgt>
                                        </p:tgtEl>
                                        <p:attrNameLst>
                                          <p:attrName>style.visibility</p:attrName>
                                        </p:attrNameLst>
                                      </p:cBhvr>
                                      <p:to>
                                        <p:strVal val="visible"/>
                                      </p:to>
                                    </p:set>
                                    <p:anim calcmode="lin" valueType="num">
                                      <p:cBhvr additive="base">
                                        <p:cTn id="13" dur="500" fill="hold"/>
                                        <p:tgtEl>
                                          <p:spTgt spid="42701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2701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27011">
                                            <p:txEl>
                                              <p:pRg st="2" end="2"/>
                                            </p:txEl>
                                          </p:spTgt>
                                        </p:tgtEl>
                                        <p:attrNameLst>
                                          <p:attrName>style.visibility</p:attrName>
                                        </p:attrNameLst>
                                      </p:cBhvr>
                                      <p:to>
                                        <p:strVal val="visible"/>
                                      </p:to>
                                    </p:set>
                                    <p:anim calcmode="lin" valueType="num">
                                      <p:cBhvr additive="base">
                                        <p:cTn id="19" dur="500" fill="hold"/>
                                        <p:tgtEl>
                                          <p:spTgt spid="42701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2701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1" grpId="0" build="p"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539750" y="333375"/>
            <a:ext cx="8136706" cy="1150938"/>
          </a:xfrm>
        </p:spPr>
        <p:txBody>
          <a:bodyPr/>
          <a:lstStyle/>
          <a:p>
            <a:pPr algn="ctr"/>
            <a:r>
              <a:rPr lang="zh-CN" altLang="en-US" sz="3600" dirty="0">
                <a:solidFill>
                  <a:srgbClr val="FFCC99"/>
                </a:solidFill>
                <a:latin typeface="黑体" pitchFamily="2" charset="-122"/>
                <a:ea typeface="黑体" pitchFamily="2" charset="-122"/>
              </a:rPr>
              <a:t>线性对比度展宽 </a:t>
            </a:r>
            <a:br>
              <a:rPr lang="zh-CN" altLang="en-US" sz="3600" dirty="0">
                <a:solidFill>
                  <a:srgbClr val="FFCC99"/>
                </a:solidFill>
                <a:latin typeface="黑体" pitchFamily="2" charset="-122"/>
                <a:ea typeface="黑体" pitchFamily="2" charset="-122"/>
              </a:rPr>
            </a:br>
            <a:r>
              <a:rPr lang="zh-CN" altLang="en-US" sz="3600" dirty="0">
                <a:solidFill>
                  <a:srgbClr val="FFCC99"/>
                </a:solidFill>
                <a:latin typeface="黑体" pitchFamily="2" charset="-122"/>
                <a:ea typeface="黑体" pitchFamily="2" charset="-122"/>
              </a:rPr>
              <a:t>                </a:t>
            </a:r>
            <a:r>
              <a:rPr lang="en-US" altLang="zh-CN" sz="3600" dirty="0">
                <a:solidFill>
                  <a:srgbClr val="FFCC99"/>
                </a:solidFill>
                <a:latin typeface="黑体" pitchFamily="2" charset="-122"/>
                <a:ea typeface="黑体" pitchFamily="2" charset="-122"/>
              </a:rPr>
              <a:t>—— </a:t>
            </a:r>
            <a:r>
              <a:rPr lang="zh-CN" altLang="en-US" sz="3600" dirty="0">
                <a:solidFill>
                  <a:srgbClr val="FFCC99"/>
                </a:solidFill>
                <a:latin typeface="黑体" pitchFamily="2" charset="-122"/>
                <a:ea typeface="黑体" pitchFamily="2" charset="-122"/>
              </a:rPr>
              <a:t>实现方法</a:t>
            </a:r>
          </a:p>
        </p:txBody>
      </p:sp>
      <p:sp>
        <p:nvSpPr>
          <p:cNvPr id="191522" name="Text Box 34"/>
          <p:cNvSpPr txBox="1">
            <a:spLocks noChangeArrowheads="1"/>
          </p:cNvSpPr>
          <p:nvPr/>
        </p:nvSpPr>
        <p:spPr bwMode="auto">
          <a:xfrm>
            <a:off x="539750" y="1628775"/>
            <a:ext cx="7488238"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dirty="0">
                <a:latin typeface="华文细黑" pitchFamily="2" charset="-122"/>
                <a:ea typeface="华文细黑" pitchFamily="2" charset="-122"/>
              </a:rPr>
              <a:t>为了达到上面所提出的目的，原图（横轴上的</a:t>
            </a:r>
            <a:r>
              <a:rPr kumimoji="1" lang="en-US" altLang="zh-CN" sz="2400" b="1" dirty="0">
                <a:latin typeface="华文细黑" pitchFamily="2" charset="-122"/>
                <a:ea typeface="华文细黑" pitchFamily="2" charset="-122"/>
              </a:rPr>
              <a:t>f(</a:t>
            </a:r>
            <a:r>
              <a:rPr kumimoji="1" lang="en-US" altLang="zh-CN" sz="2400" b="1" dirty="0" err="1">
                <a:latin typeface="华文细黑" pitchFamily="2" charset="-122"/>
                <a:ea typeface="华文细黑" pitchFamily="2" charset="-122"/>
              </a:rPr>
              <a:t>i,j</a:t>
            </a:r>
            <a:r>
              <a:rPr kumimoji="1" lang="en-US" altLang="zh-CN" sz="2400" b="1" dirty="0">
                <a:latin typeface="华文细黑" pitchFamily="2" charset="-122"/>
                <a:ea typeface="华文细黑" pitchFamily="2" charset="-122"/>
              </a:rPr>
              <a:t>)</a:t>
            </a:r>
            <a:r>
              <a:rPr kumimoji="1" lang="zh-CN" altLang="en-US" sz="2400" b="1" dirty="0">
                <a:latin typeface="华文细黑" pitchFamily="2" charset="-122"/>
                <a:ea typeface="华文细黑" pitchFamily="2" charset="-122"/>
              </a:rPr>
              <a:t>）与处理后图（纵轴上的</a:t>
            </a:r>
            <a:r>
              <a:rPr kumimoji="1" lang="en-US" altLang="zh-CN" sz="2400" b="1" dirty="0">
                <a:latin typeface="华文细黑" pitchFamily="2" charset="-122"/>
                <a:ea typeface="华文细黑" pitchFamily="2" charset="-122"/>
              </a:rPr>
              <a:t>g(</a:t>
            </a:r>
            <a:r>
              <a:rPr kumimoji="1" lang="en-US" altLang="zh-CN" sz="2400" b="1" dirty="0" err="1">
                <a:latin typeface="华文细黑" pitchFamily="2" charset="-122"/>
                <a:ea typeface="华文细黑" pitchFamily="2" charset="-122"/>
              </a:rPr>
              <a:t>i,j</a:t>
            </a:r>
            <a:r>
              <a:rPr kumimoji="1" lang="en-US" altLang="zh-CN" sz="2400" b="1" dirty="0">
                <a:latin typeface="华文细黑" pitchFamily="2" charset="-122"/>
                <a:ea typeface="华文细黑" pitchFamily="2" charset="-122"/>
              </a:rPr>
              <a:t>)</a:t>
            </a:r>
            <a:r>
              <a:rPr kumimoji="1" lang="zh-CN" altLang="en-US" sz="2400" b="1" dirty="0">
                <a:latin typeface="华文细黑" pitchFamily="2" charset="-122"/>
                <a:ea typeface="华文细黑" pitchFamily="2" charset="-122"/>
              </a:rPr>
              <a:t>）的灰度影射关系可用下图表示。</a:t>
            </a:r>
          </a:p>
        </p:txBody>
      </p:sp>
      <p:grpSp>
        <p:nvGrpSpPr>
          <p:cNvPr id="191530" name="Group 42"/>
          <p:cNvGrpSpPr>
            <a:grpSpLocks/>
          </p:cNvGrpSpPr>
          <p:nvPr/>
        </p:nvGrpSpPr>
        <p:grpSpPr bwMode="auto">
          <a:xfrm>
            <a:off x="2057400" y="2819400"/>
            <a:ext cx="5475288" cy="3567113"/>
            <a:chOff x="1104" y="1776"/>
            <a:chExt cx="3449" cy="2247"/>
          </a:xfrm>
        </p:grpSpPr>
        <p:grpSp>
          <p:nvGrpSpPr>
            <p:cNvPr id="191527" name="Group 39"/>
            <p:cNvGrpSpPr>
              <a:grpSpLocks/>
            </p:cNvGrpSpPr>
            <p:nvPr/>
          </p:nvGrpSpPr>
          <p:grpSpPr bwMode="auto">
            <a:xfrm>
              <a:off x="1104" y="1776"/>
              <a:ext cx="3195" cy="2247"/>
              <a:chOff x="1446" y="1626"/>
              <a:chExt cx="3195" cy="2247"/>
            </a:xfrm>
          </p:grpSpPr>
          <p:sp>
            <p:nvSpPr>
              <p:cNvPr id="191496" name="Text Box 8"/>
              <p:cNvSpPr txBox="1">
                <a:spLocks noChangeArrowheads="1"/>
              </p:cNvSpPr>
              <p:nvPr/>
            </p:nvSpPr>
            <p:spPr bwMode="auto">
              <a:xfrm>
                <a:off x="3309" y="3661"/>
                <a:ext cx="47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a:latin typeface="黑体" pitchFamily="2" charset="-122"/>
                    <a:ea typeface="黑体" pitchFamily="2" charset="-122"/>
                  </a:rPr>
                  <a:t>255</a:t>
                </a:r>
              </a:p>
            </p:txBody>
          </p:sp>
          <p:sp>
            <p:nvSpPr>
              <p:cNvPr id="191497" name="Text Box 9"/>
              <p:cNvSpPr txBox="1">
                <a:spLocks noChangeArrowheads="1"/>
              </p:cNvSpPr>
              <p:nvPr/>
            </p:nvSpPr>
            <p:spPr bwMode="auto">
              <a:xfrm>
                <a:off x="2448" y="3652"/>
                <a:ext cx="18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a:latin typeface="黑体" pitchFamily="2" charset="-122"/>
                    <a:ea typeface="黑体" pitchFamily="2" charset="-122"/>
                  </a:rPr>
                  <a:t>a</a:t>
                </a:r>
              </a:p>
            </p:txBody>
          </p:sp>
          <p:sp>
            <p:nvSpPr>
              <p:cNvPr id="191498" name="Text Box 10"/>
              <p:cNvSpPr txBox="1">
                <a:spLocks noChangeArrowheads="1"/>
              </p:cNvSpPr>
              <p:nvPr/>
            </p:nvSpPr>
            <p:spPr bwMode="auto">
              <a:xfrm>
                <a:off x="2726" y="3657"/>
                <a:ext cx="18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a:latin typeface="黑体" pitchFamily="2" charset="-122"/>
                    <a:ea typeface="黑体" pitchFamily="2" charset="-122"/>
                  </a:rPr>
                  <a:t>b</a:t>
                </a:r>
              </a:p>
            </p:txBody>
          </p:sp>
          <p:sp>
            <p:nvSpPr>
              <p:cNvPr id="191501" name="Line 13"/>
              <p:cNvSpPr>
                <a:spLocks noChangeShapeType="1"/>
              </p:cNvSpPr>
              <p:nvPr/>
            </p:nvSpPr>
            <p:spPr bwMode="auto">
              <a:xfrm flipV="1">
                <a:off x="1749" y="1874"/>
                <a:ext cx="0" cy="179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02" name="Line 14"/>
              <p:cNvSpPr>
                <a:spLocks noChangeShapeType="1"/>
              </p:cNvSpPr>
              <p:nvPr/>
            </p:nvSpPr>
            <p:spPr bwMode="auto">
              <a:xfrm>
                <a:off x="1749" y="3359"/>
                <a:ext cx="794" cy="0"/>
              </a:xfrm>
              <a:prstGeom prst="line">
                <a:avLst/>
              </a:prstGeom>
              <a:noFill/>
              <a:ln w="1905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03" name="Line 15"/>
              <p:cNvSpPr>
                <a:spLocks noChangeShapeType="1"/>
              </p:cNvSpPr>
              <p:nvPr/>
            </p:nvSpPr>
            <p:spPr bwMode="auto">
              <a:xfrm>
                <a:off x="2543" y="3359"/>
                <a:ext cx="0" cy="310"/>
              </a:xfrm>
              <a:prstGeom prst="line">
                <a:avLst/>
              </a:prstGeom>
              <a:noFill/>
              <a:ln w="1905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04" name="Line 16"/>
              <p:cNvSpPr>
                <a:spLocks noChangeShapeType="1"/>
              </p:cNvSpPr>
              <p:nvPr/>
            </p:nvSpPr>
            <p:spPr bwMode="auto">
              <a:xfrm>
                <a:off x="1749" y="2059"/>
                <a:ext cx="1709" cy="0"/>
              </a:xfrm>
              <a:prstGeom prst="line">
                <a:avLst/>
              </a:prstGeom>
              <a:noFill/>
              <a:ln w="1905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05" name="Line 17"/>
              <p:cNvSpPr>
                <a:spLocks noChangeShapeType="1"/>
              </p:cNvSpPr>
              <p:nvPr/>
            </p:nvSpPr>
            <p:spPr bwMode="auto">
              <a:xfrm>
                <a:off x="3458" y="2059"/>
                <a:ext cx="0" cy="1610"/>
              </a:xfrm>
              <a:prstGeom prst="line">
                <a:avLst/>
              </a:prstGeom>
              <a:noFill/>
              <a:ln w="1905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06" name="Line 18"/>
              <p:cNvSpPr>
                <a:spLocks noChangeShapeType="1"/>
              </p:cNvSpPr>
              <p:nvPr/>
            </p:nvSpPr>
            <p:spPr bwMode="auto">
              <a:xfrm>
                <a:off x="1749" y="2369"/>
                <a:ext cx="1038" cy="0"/>
              </a:xfrm>
              <a:prstGeom prst="line">
                <a:avLst/>
              </a:prstGeom>
              <a:noFill/>
              <a:ln w="1905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07" name="Line 19"/>
              <p:cNvSpPr>
                <a:spLocks noChangeShapeType="1"/>
              </p:cNvSpPr>
              <p:nvPr/>
            </p:nvSpPr>
            <p:spPr bwMode="auto">
              <a:xfrm>
                <a:off x="2789" y="2387"/>
                <a:ext cx="0" cy="1300"/>
              </a:xfrm>
              <a:prstGeom prst="line">
                <a:avLst/>
              </a:prstGeom>
              <a:noFill/>
              <a:ln w="1905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08" name="Line 20"/>
              <p:cNvSpPr>
                <a:spLocks noChangeShapeType="1"/>
              </p:cNvSpPr>
              <p:nvPr/>
            </p:nvSpPr>
            <p:spPr bwMode="auto">
              <a:xfrm flipV="1">
                <a:off x="1749" y="3359"/>
                <a:ext cx="794" cy="310"/>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09" name="Line 21"/>
              <p:cNvSpPr>
                <a:spLocks noChangeShapeType="1"/>
              </p:cNvSpPr>
              <p:nvPr/>
            </p:nvSpPr>
            <p:spPr bwMode="auto">
              <a:xfrm flipV="1">
                <a:off x="2543" y="2369"/>
                <a:ext cx="244" cy="990"/>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10" name="Line 22"/>
              <p:cNvSpPr>
                <a:spLocks noChangeShapeType="1"/>
              </p:cNvSpPr>
              <p:nvPr/>
            </p:nvSpPr>
            <p:spPr bwMode="auto">
              <a:xfrm flipV="1">
                <a:off x="2787" y="2059"/>
                <a:ext cx="671" cy="310"/>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1511" name="Text Box 23"/>
              <p:cNvSpPr txBox="1">
                <a:spLocks noChangeArrowheads="1"/>
              </p:cNvSpPr>
              <p:nvPr/>
            </p:nvSpPr>
            <p:spPr bwMode="auto">
              <a:xfrm>
                <a:off x="4336" y="3484"/>
                <a:ext cx="30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a:latin typeface="黑体" pitchFamily="2" charset="-122"/>
                    <a:ea typeface="黑体" pitchFamily="2" charset="-122"/>
                  </a:rPr>
                  <a:t>f</a:t>
                </a:r>
              </a:p>
            </p:txBody>
          </p:sp>
          <p:sp>
            <p:nvSpPr>
              <p:cNvPr id="191512" name="Text Box 24"/>
              <p:cNvSpPr txBox="1">
                <a:spLocks noChangeArrowheads="1"/>
              </p:cNvSpPr>
              <p:nvPr/>
            </p:nvSpPr>
            <p:spPr bwMode="auto">
              <a:xfrm>
                <a:off x="1482" y="1626"/>
                <a:ext cx="244"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a:latin typeface="黑体" pitchFamily="2" charset="-122"/>
                    <a:ea typeface="黑体" pitchFamily="2" charset="-122"/>
                  </a:rPr>
                  <a:t>g</a:t>
                </a:r>
              </a:p>
            </p:txBody>
          </p:sp>
          <p:sp>
            <p:nvSpPr>
              <p:cNvPr id="191513" name="Text Box 25"/>
              <p:cNvSpPr txBox="1">
                <a:spLocks noChangeArrowheads="1"/>
              </p:cNvSpPr>
              <p:nvPr/>
            </p:nvSpPr>
            <p:spPr bwMode="auto">
              <a:xfrm>
                <a:off x="1446" y="1956"/>
                <a:ext cx="64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a:latin typeface="黑体" pitchFamily="2" charset="-122"/>
                    <a:ea typeface="黑体" pitchFamily="2" charset="-122"/>
                  </a:rPr>
                  <a:t>255</a:t>
                </a:r>
              </a:p>
            </p:txBody>
          </p:sp>
          <p:sp>
            <p:nvSpPr>
              <p:cNvPr id="191514" name="Text Box 26"/>
              <p:cNvSpPr txBox="1">
                <a:spLocks noChangeArrowheads="1"/>
              </p:cNvSpPr>
              <p:nvPr/>
            </p:nvSpPr>
            <p:spPr bwMode="auto">
              <a:xfrm>
                <a:off x="3702" y="2926"/>
                <a:ext cx="48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kumimoji="1" lang="zh-CN" altLang="zh-CN" sz="1400">
                  <a:latin typeface="Times New Roman" pitchFamily="18" charset="0"/>
                </a:endParaRPr>
              </a:p>
            </p:txBody>
          </p:sp>
          <p:sp>
            <p:nvSpPr>
              <p:cNvPr id="191515" name="Text Box 27"/>
              <p:cNvSpPr txBox="1">
                <a:spLocks noChangeArrowheads="1"/>
              </p:cNvSpPr>
              <p:nvPr/>
            </p:nvSpPr>
            <p:spPr bwMode="auto">
              <a:xfrm>
                <a:off x="1505" y="3236"/>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a:latin typeface="黑体" pitchFamily="2" charset="-122"/>
                    <a:ea typeface="黑体" pitchFamily="2" charset="-122"/>
                  </a:rPr>
                  <a:t>g</a:t>
                </a:r>
                <a:r>
                  <a:rPr kumimoji="1" lang="en-US" altLang="zh-CN" sz="1600" b="1" baseline="-25000">
                    <a:latin typeface="黑体" pitchFamily="2" charset="-122"/>
                    <a:ea typeface="黑体" pitchFamily="2" charset="-122"/>
                  </a:rPr>
                  <a:t>a</a:t>
                </a:r>
                <a:endParaRPr kumimoji="1" lang="en-US" altLang="zh-CN" sz="1600" b="1">
                  <a:latin typeface="黑体" pitchFamily="2" charset="-122"/>
                  <a:ea typeface="黑体" pitchFamily="2" charset="-122"/>
                </a:endParaRPr>
              </a:p>
            </p:txBody>
          </p:sp>
          <p:sp>
            <p:nvSpPr>
              <p:cNvPr id="191516" name="Text Box 28"/>
              <p:cNvSpPr txBox="1">
                <a:spLocks noChangeArrowheads="1"/>
              </p:cNvSpPr>
              <p:nvPr/>
            </p:nvSpPr>
            <p:spPr bwMode="auto">
              <a:xfrm>
                <a:off x="1505" y="2245"/>
                <a:ext cx="30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a:latin typeface="黑体" pitchFamily="2" charset="-122"/>
                    <a:ea typeface="黑体" pitchFamily="2" charset="-122"/>
                  </a:rPr>
                  <a:t>g</a:t>
                </a:r>
                <a:r>
                  <a:rPr kumimoji="1" lang="en-US" altLang="zh-CN" sz="1600" b="1" baseline="-25000">
                    <a:latin typeface="黑体" pitchFamily="2" charset="-122"/>
                    <a:ea typeface="黑体" pitchFamily="2" charset="-122"/>
                  </a:rPr>
                  <a:t>b</a:t>
                </a:r>
                <a:endParaRPr kumimoji="1" lang="en-US" altLang="zh-CN" sz="1600" b="1">
                  <a:latin typeface="黑体" pitchFamily="2" charset="-122"/>
                  <a:ea typeface="黑体" pitchFamily="2" charset="-122"/>
                </a:endParaRPr>
              </a:p>
            </p:txBody>
          </p:sp>
          <p:sp>
            <p:nvSpPr>
              <p:cNvPr id="191517" name="Text Box 29"/>
              <p:cNvSpPr txBox="1">
                <a:spLocks noChangeArrowheads="1"/>
              </p:cNvSpPr>
              <p:nvPr/>
            </p:nvSpPr>
            <p:spPr bwMode="auto">
              <a:xfrm>
                <a:off x="1871" y="3359"/>
                <a:ext cx="2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a:latin typeface="Times New Roman" pitchFamily="18" charset="0"/>
                    <a:ea typeface="黑体" pitchFamily="2" charset="-122"/>
                    <a:cs typeface="Times New Roman" pitchFamily="18" charset="0"/>
                  </a:rPr>
                  <a:t>α</a:t>
                </a:r>
              </a:p>
            </p:txBody>
          </p:sp>
          <p:sp>
            <p:nvSpPr>
              <p:cNvPr id="191518" name="Rectangle 30"/>
              <p:cNvSpPr>
                <a:spLocks noChangeArrowheads="1"/>
              </p:cNvSpPr>
              <p:nvPr/>
            </p:nvSpPr>
            <p:spPr bwMode="auto">
              <a:xfrm>
                <a:off x="2848" y="2042"/>
                <a:ext cx="24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latin typeface="Times New Roman" pitchFamily="18" charset="0"/>
                    <a:ea typeface="黑体" pitchFamily="2" charset="-122"/>
                    <a:cs typeface="Times New Roman" pitchFamily="18" charset="0"/>
                  </a:rPr>
                  <a:t>γ</a:t>
                </a:r>
              </a:p>
            </p:txBody>
          </p:sp>
          <p:sp>
            <p:nvSpPr>
              <p:cNvPr id="191519" name="Rectangle 31"/>
              <p:cNvSpPr>
                <a:spLocks noChangeArrowheads="1"/>
              </p:cNvSpPr>
              <p:nvPr/>
            </p:nvSpPr>
            <p:spPr bwMode="auto">
              <a:xfrm>
                <a:off x="2446" y="2749"/>
                <a:ext cx="24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latin typeface="Times New Roman" pitchFamily="18" charset="0"/>
                    <a:ea typeface="黑体" pitchFamily="2" charset="-122"/>
                    <a:cs typeface="Times New Roman" pitchFamily="18" charset="0"/>
                  </a:rPr>
                  <a:t>β</a:t>
                </a:r>
              </a:p>
            </p:txBody>
          </p:sp>
          <p:sp>
            <p:nvSpPr>
              <p:cNvPr id="191500" name="Line 12"/>
              <p:cNvSpPr>
                <a:spLocks noChangeShapeType="1"/>
              </p:cNvSpPr>
              <p:nvPr/>
            </p:nvSpPr>
            <p:spPr bwMode="auto">
              <a:xfrm>
                <a:off x="1737" y="3666"/>
                <a:ext cx="262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1528" name="Text Box 40"/>
            <p:cNvSpPr txBox="1">
              <a:spLocks noChangeArrowheads="1"/>
            </p:cNvSpPr>
            <p:nvPr/>
          </p:nvSpPr>
          <p:spPr bwMode="auto">
            <a:xfrm>
              <a:off x="4121" y="3681"/>
              <a:ext cx="4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ea typeface="黑体" pitchFamily="2" charset="-122"/>
                </a:rPr>
                <a:t>(i,j)</a:t>
              </a:r>
            </a:p>
          </p:txBody>
        </p:sp>
        <p:sp>
          <p:nvSpPr>
            <p:cNvPr id="191529" name="Text Box 41"/>
            <p:cNvSpPr txBox="1">
              <a:spLocks noChangeArrowheads="1"/>
            </p:cNvSpPr>
            <p:nvPr/>
          </p:nvSpPr>
          <p:spPr bwMode="auto">
            <a:xfrm>
              <a:off x="1266" y="1867"/>
              <a:ext cx="4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ea typeface="黑体" pitchFamily="2" charset="-122"/>
                </a:rPr>
                <a:t>(i,j)</a:t>
              </a:r>
            </a:p>
          </p:txBody>
        </p:sp>
      </p:grpSp>
    </p:spTree>
    <p:extLst>
      <p:ext uri="{BB962C8B-B14F-4D97-AF65-F5344CB8AC3E}">
        <p14:creationId xmlns:p14="http://schemas.microsoft.com/office/powerpoint/2010/main" val="1174365369"/>
      </p:ext>
    </p:extLst>
  </p:cSld>
  <p:clrMapOvr>
    <a:masterClrMapping/>
  </p:clrMapOvr>
  <p:transition spd="slow">
    <p:wipe dir="d"/>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1026"/>
          <p:cNvSpPr>
            <a:spLocks noGrp="1" noChangeArrowheads="1"/>
          </p:cNvSpPr>
          <p:nvPr>
            <p:ph type="title"/>
          </p:nvPr>
        </p:nvSpPr>
        <p:spPr>
          <a:xfrm>
            <a:off x="755650" y="260648"/>
            <a:ext cx="7776790" cy="1223963"/>
          </a:xfrm>
        </p:spPr>
        <p:txBody>
          <a:bodyPr/>
          <a:lstStyle/>
          <a:p>
            <a:pPr algn="ctr"/>
            <a:r>
              <a:rPr lang="zh-CN" altLang="en-US" sz="3600" dirty="0">
                <a:solidFill>
                  <a:srgbClr val="FFCC99"/>
                </a:solidFill>
                <a:latin typeface="黑体" pitchFamily="2" charset="-122"/>
                <a:ea typeface="黑体" pitchFamily="2" charset="-122"/>
              </a:rPr>
              <a:t>线性对比度展宽 </a:t>
            </a:r>
            <a:br>
              <a:rPr lang="zh-CN" altLang="en-US" sz="3600" dirty="0">
                <a:solidFill>
                  <a:srgbClr val="FFCC99"/>
                </a:solidFill>
                <a:latin typeface="黑体" pitchFamily="2" charset="-122"/>
                <a:ea typeface="黑体" pitchFamily="2" charset="-122"/>
              </a:rPr>
            </a:br>
            <a:r>
              <a:rPr lang="zh-CN" altLang="en-US" sz="3600" dirty="0">
                <a:solidFill>
                  <a:srgbClr val="FFCC99"/>
                </a:solidFill>
                <a:latin typeface="黑体" pitchFamily="2" charset="-122"/>
                <a:ea typeface="黑体" pitchFamily="2" charset="-122"/>
              </a:rPr>
              <a:t>                </a:t>
            </a:r>
            <a:r>
              <a:rPr lang="en-US" altLang="zh-CN" sz="3600" dirty="0">
                <a:solidFill>
                  <a:srgbClr val="FFCC99"/>
                </a:solidFill>
                <a:latin typeface="黑体" pitchFamily="2" charset="-122"/>
                <a:ea typeface="黑体" pitchFamily="2" charset="-122"/>
              </a:rPr>
              <a:t>—— </a:t>
            </a:r>
            <a:r>
              <a:rPr lang="zh-CN" altLang="en-US" sz="3600" dirty="0">
                <a:solidFill>
                  <a:srgbClr val="FFCC99"/>
                </a:solidFill>
                <a:latin typeface="黑体" pitchFamily="2" charset="-122"/>
                <a:ea typeface="黑体" pitchFamily="2" charset="-122"/>
              </a:rPr>
              <a:t>实现方法</a:t>
            </a:r>
          </a:p>
        </p:txBody>
      </p:sp>
      <p:sp>
        <p:nvSpPr>
          <p:cNvPr id="366595" name="Rectangle 1027"/>
          <p:cNvSpPr>
            <a:spLocks noGrp="1" noChangeArrowheads="1"/>
          </p:cNvSpPr>
          <p:nvPr>
            <p:ph type="body" idx="1"/>
          </p:nvPr>
        </p:nvSpPr>
        <p:spPr>
          <a:xfrm>
            <a:off x="762000" y="2017713"/>
            <a:ext cx="8193088" cy="4306887"/>
          </a:xfrm>
        </p:spPr>
        <p:txBody>
          <a:bodyPr/>
          <a:lstStyle/>
          <a:p>
            <a:pPr>
              <a:buFont typeface="Wingdings" pitchFamily="2" charset="2"/>
              <a:buNone/>
            </a:pPr>
            <a:r>
              <a:rPr lang="en-US" altLang="zh-CN"/>
              <a:t> </a:t>
            </a:r>
          </a:p>
          <a:p>
            <a:pPr>
              <a:buFont typeface="Wingdings" pitchFamily="2" charset="2"/>
              <a:buNone/>
            </a:pPr>
            <a:r>
              <a:rPr lang="en-US" altLang="zh-CN"/>
              <a:t> </a:t>
            </a:r>
          </a:p>
        </p:txBody>
      </p:sp>
      <p:graphicFrame>
        <p:nvGraphicFramePr>
          <p:cNvPr id="366596" name="Object 1028"/>
          <p:cNvGraphicFramePr>
            <a:graphicFrameLocks noChangeAspect="1"/>
          </p:cNvGraphicFramePr>
          <p:nvPr/>
        </p:nvGraphicFramePr>
        <p:xfrm>
          <a:off x="1219200" y="3200400"/>
          <a:ext cx="3679825" cy="1482725"/>
        </p:xfrm>
        <a:graphic>
          <a:graphicData uri="http://schemas.openxmlformats.org/presentationml/2006/ole">
            <mc:AlternateContent xmlns:mc="http://schemas.openxmlformats.org/markup-compatibility/2006">
              <mc:Choice xmlns:v="urn:schemas-microsoft-com:vml" Requires="v">
                <p:oleObj spid="_x0000_s7236" name="Equation" r:id="rId4" imgW="1765080" imgH="711000" progId="Equation.DSMT4">
                  <p:embed/>
                </p:oleObj>
              </mc:Choice>
              <mc:Fallback>
                <p:oleObj name="Equation" r:id="rId4" imgW="1765080" imgH="711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9200" y="3200400"/>
                        <a:ext cx="3679825"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66597" name="Object 1029"/>
          <p:cNvGraphicFramePr>
            <a:graphicFrameLocks noChangeAspect="1"/>
          </p:cNvGraphicFramePr>
          <p:nvPr/>
        </p:nvGraphicFramePr>
        <p:xfrm>
          <a:off x="5219700" y="3314700"/>
          <a:ext cx="2005013" cy="1295400"/>
        </p:xfrm>
        <a:graphic>
          <a:graphicData uri="http://schemas.openxmlformats.org/presentationml/2006/ole">
            <mc:AlternateContent xmlns:mc="http://schemas.openxmlformats.org/markup-compatibility/2006">
              <mc:Choice xmlns:v="urn:schemas-microsoft-com:vml" Requires="v">
                <p:oleObj spid="_x0000_s7237" name="Equation" r:id="rId6" imgW="1041120" imgH="672840" progId="Equation.DSMT4">
                  <p:embed/>
                </p:oleObj>
              </mc:Choice>
              <mc:Fallback>
                <p:oleObj name="Equation" r:id="rId6" imgW="1041120" imgH="6728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19700" y="3314700"/>
                        <a:ext cx="2005013"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6622" name="Text Box 1054"/>
          <p:cNvSpPr txBox="1">
            <a:spLocks noChangeArrowheads="1"/>
          </p:cNvSpPr>
          <p:nvPr/>
        </p:nvSpPr>
        <p:spPr bwMode="auto">
          <a:xfrm>
            <a:off x="685800" y="2209800"/>
            <a:ext cx="6932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Times New Roman" pitchFamily="18" charset="0"/>
                <a:ea typeface="华文细黑" pitchFamily="2" charset="-122"/>
              </a:rPr>
              <a:t>将上面图示的影射关系，用计算公式表达即为：</a:t>
            </a:r>
          </a:p>
        </p:txBody>
      </p:sp>
      <p:graphicFrame>
        <p:nvGraphicFramePr>
          <p:cNvPr id="366623" name="Object 1055"/>
          <p:cNvGraphicFramePr>
            <a:graphicFrameLocks noChangeAspect="1"/>
          </p:cNvGraphicFramePr>
          <p:nvPr/>
        </p:nvGraphicFramePr>
        <p:xfrm>
          <a:off x="2484438" y="4899025"/>
          <a:ext cx="3302000" cy="439738"/>
        </p:xfrm>
        <a:graphic>
          <a:graphicData uri="http://schemas.openxmlformats.org/presentationml/2006/ole">
            <mc:AlternateContent xmlns:mc="http://schemas.openxmlformats.org/markup-compatibility/2006">
              <mc:Choice xmlns:v="urn:schemas-microsoft-com:vml" Requires="v">
                <p:oleObj spid="_x0000_s7238" name="Equation" r:id="rId8" imgW="1714320" imgH="228600" progId="Equation.DSMT4">
                  <p:embed/>
                </p:oleObj>
              </mc:Choice>
              <mc:Fallback>
                <p:oleObj name="Equation" r:id="rId8" imgW="171432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84438" y="4899025"/>
                        <a:ext cx="3302000" cy="439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1031877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66622"/>
                                        </p:tgtEl>
                                        <p:attrNameLst>
                                          <p:attrName>style.visibility</p:attrName>
                                        </p:attrNameLst>
                                      </p:cBhvr>
                                      <p:to>
                                        <p:strVal val="visible"/>
                                      </p:to>
                                    </p:set>
                                    <p:animEffect transition="in" filter="checkerboard(across)">
                                      <p:cBhvr>
                                        <p:cTn id="7" dur="500"/>
                                        <p:tgtEl>
                                          <p:spTgt spid="3666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366596"/>
                                        </p:tgtEl>
                                        <p:attrNameLst>
                                          <p:attrName>style.visibility</p:attrName>
                                        </p:attrNameLst>
                                      </p:cBhvr>
                                      <p:to>
                                        <p:strVal val="visible"/>
                                      </p:to>
                                    </p:set>
                                    <p:animEffect transition="in" filter="checkerboard(across)">
                                      <p:cBhvr>
                                        <p:cTn id="12" dur="1000"/>
                                        <p:tgtEl>
                                          <p:spTgt spid="366596"/>
                                        </p:tgtEl>
                                      </p:cBhvr>
                                    </p:animEffect>
                                  </p:childTnLst>
                                </p:cTn>
                              </p:par>
                              <p:par>
                                <p:cTn id="13" presetID="5" presetClass="entr" presetSubtype="10" fill="hold" nodeType="withEffect">
                                  <p:stCondLst>
                                    <p:cond delay="0"/>
                                  </p:stCondLst>
                                  <p:childTnLst>
                                    <p:set>
                                      <p:cBhvr>
                                        <p:cTn id="14" dur="1" fill="hold">
                                          <p:stCondLst>
                                            <p:cond delay="0"/>
                                          </p:stCondLst>
                                        </p:cTn>
                                        <p:tgtEl>
                                          <p:spTgt spid="366597"/>
                                        </p:tgtEl>
                                        <p:attrNameLst>
                                          <p:attrName>style.visibility</p:attrName>
                                        </p:attrNameLst>
                                      </p:cBhvr>
                                      <p:to>
                                        <p:strVal val="visible"/>
                                      </p:to>
                                    </p:set>
                                    <p:animEffect transition="in" filter="checkerboard(across)">
                                      <p:cBhvr>
                                        <p:cTn id="15" dur="1000"/>
                                        <p:tgtEl>
                                          <p:spTgt spid="366597"/>
                                        </p:tgtEl>
                                      </p:cBhvr>
                                    </p:animEffect>
                                  </p:childTnLst>
                                </p:cTn>
                              </p:par>
                              <p:par>
                                <p:cTn id="16" presetID="5" presetClass="entr" presetSubtype="10" fill="hold" nodeType="withEffect">
                                  <p:stCondLst>
                                    <p:cond delay="0"/>
                                  </p:stCondLst>
                                  <p:childTnLst>
                                    <p:set>
                                      <p:cBhvr>
                                        <p:cTn id="17" dur="1" fill="hold">
                                          <p:stCondLst>
                                            <p:cond delay="0"/>
                                          </p:stCondLst>
                                        </p:cTn>
                                        <p:tgtEl>
                                          <p:spTgt spid="366623"/>
                                        </p:tgtEl>
                                        <p:attrNameLst>
                                          <p:attrName>style.visibility</p:attrName>
                                        </p:attrNameLst>
                                      </p:cBhvr>
                                      <p:to>
                                        <p:strVal val="visible"/>
                                      </p:to>
                                    </p:set>
                                    <p:animEffect transition="in" filter="checkerboard(across)">
                                      <p:cBhvr>
                                        <p:cTn id="18" dur="1000"/>
                                        <p:tgtEl>
                                          <p:spTgt spid="366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622" grpId="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8034" name="Rectangle 2"/>
          <p:cNvSpPr>
            <a:spLocks noGrp="1" noChangeArrowheads="1"/>
          </p:cNvSpPr>
          <p:nvPr>
            <p:ph type="title"/>
          </p:nvPr>
        </p:nvSpPr>
        <p:spPr>
          <a:xfrm>
            <a:off x="1116013" y="261392"/>
            <a:ext cx="7416427" cy="1295400"/>
          </a:xfrm>
        </p:spPr>
        <p:txBody>
          <a:bodyPr/>
          <a:lstStyle/>
          <a:p>
            <a:pPr algn="ctr"/>
            <a:r>
              <a:rPr lang="zh-CN" altLang="en-US" sz="3600" dirty="0">
                <a:solidFill>
                  <a:srgbClr val="FFCC99"/>
                </a:solidFill>
                <a:latin typeface="黑体" pitchFamily="2" charset="-122"/>
                <a:ea typeface="黑体" pitchFamily="2" charset="-122"/>
              </a:rPr>
              <a:t>线性对比度展宽 </a:t>
            </a:r>
            <a:br>
              <a:rPr lang="zh-CN" altLang="en-US" sz="3600" dirty="0">
                <a:solidFill>
                  <a:srgbClr val="FFCC99"/>
                </a:solidFill>
                <a:latin typeface="黑体" pitchFamily="2" charset="-122"/>
                <a:ea typeface="黑体" pitchFamily="2" charset="-122"/>
              </a:rPr>
            </a:br>
            <a:r>
              <a:rPr lang="zh-CN" altLang="en-US" sz="3600" dirty="0">
                <a:solidFill>
                  <a:srgbClr val="FFCC99"/>
                </a:solidFill>
                <a:latin typeface="黑体" pitchFamily="2" charset="-122"/>
                <a:ea typeface="黑体" pitchFamily="2" charset="-122"/>
              </a:rPr>
              <a:t>                </a:t>
            </a:r>
            <a:r>
              <a:rPr lang="en-US" altLang="zh-CN" sz="3600" dirty="0">
                <a:solidFill>
                  <a:srgbClr val="FFCC99"/>
                </a:solidFill>
                <a:latin typeface="黑体" pitchFamily="2" charset="-122"/>
                <a:ea typeface="黑体" pitchFamily="2" charset="-122"/>
              </a:rPr>
              <a:t>—— </a:t>
            </a:r>
            <a:r>
              <a:rPr lang="zh-CN" altLang="en-US" sz="3600" dirty="0">
                <a:solidFill>
                  <a:srgbClr val="FFCC99"/>
                </a:solidFill>
                <a:latin typeface="黑体" pitchFamily="2" charset="-122"/>
                <a:ea typeface="黑体" pitchFamily="2" charset="-122"/>
              </a:rPr>
              <a:t>灰级窗</a:t>
            </a:r>
          </a:p>
        </p:txBody>
      </p:sp>
      <p:sp>
        <p:nvSpPr>
          <p:cNvPr id="428035" name="Rectangle 3"/>
          <p:cNvSpPr>
            <a:spLocks noGrp="1" noChangeArrowheads="1"/>
          </p:cNvSpPr>
          <p:nvPr>
            <p:ph type="body" idx="1"/>
          </p:nvPr>
        </p:nvSpPr>
        <p:spPr>
          <a:xfrm>
            <a:off x="323850" y="1916113"/>
            <a:ext cx="8640763" cy="4033837"/>
          </a:xfrm>
        </p:spPr>
        <p:txBody>
          <a:bodyPr/>
          <a:lstStyle/>
          <a:p>
            <a:pPr>
              <a:lnSpc>
                <a:spcPct val="120000"/>
              </a:lnSpc>
            </a:pPr>
            <a:r>
              <a:rPr lang="zh-CN" altLang="en-US" sz="2400" b="1" dirty="0">
                <a:effectLst/>
                <a:latin typeface="华文细黑" pitchFamily="2" charset="-122"/>
                <a:ea typeface="华文细黑" pitchFamily="2" charset="-122"/>
              </a:rPr>
              <a:t>当</a:t>
            </a:r>
            <a:r>
              <a:rPr lang="en-US" altLang="zh-CN" sz="2400" b="1" dirty="0">
                <a:effectLst/>
                <a:latin typeface="华文细黑" pitchFamily="2" charset="-122"/>
                <a:ea typeface="华文细黑" pitchFamily="2" charset="-122"/>
              </a:rPr>
              <a:t>256</a:t>
            </a:r>
            <a:r>
              <a:rPr lang="zh-CN" altLang="en-US" sz="2400" b="1" dirty="0">
                <a:effectLst/>
                <a:latin typeface="华文细黑" pitchFamily="2" charset="-122"/>
                <a:ea typeface="华文细黑" pitchFamily="2" charset="-122"/>
              </a:rPr>
              <a:t>个灰度级所表示的亮暗范围内的信息量太大，没办法很好地表述时，通过开窗的方式，每次只把窗内的灰度级展宽，而把窗外的灰度级完全抑制掉。（</a:t>
            </a:r>
            <a:r>
              <a:rPr lang="zh-CN" altLang="en-US" sz="2400" b="1" dirty="0">
                <a:effectLst/>
                <a:latin typeface="华文细黑" pitchFamily="2" charset="-122"/>
                <a:ea typeface="华文细黑" pitchFamily="2" charset="-122"/>
                <a:hlinkClick r:id="rId3" action="ppaction://hlinksldjump"/>
              </a:rPr>
              <a:t>示例</a:t>
            </a:r>
            <a:r>
              <a:rPr lang="zh-CN" altLang="en-US" sz="2400" b="1" dirty="0">
                <a:effectLst/>
                <a:latin typeface="华文细黑" pitchFamily="2" charset="-122"/>
                <a:ea typeface="华文细黑" pitchFamily="2" charset="-122"/>
              </a:rPr>
              <a:t>）</a:t>
            </a:r>
          </a:p>
          <a:p>
            <a:pPr>
              <a:lnSpc>
                <a:spcPct val="120000"/>
              </a:lnSpc>
              <a:buFont typeface="Wingdings" pitchFamily="2" charset="2"/>
              <a:buNone/>
            </a:pPr>
            <a:endParaRPr lang="zh-CN" altLang="en-US" sz="2400" b="1" dirty="0">
              <a:effectLst/>
              <a:latin typeface="华文细黑" pitchFamily="2" charset="-122"/>
              <a:ea typeface="华文细黑" pitchFamily="2" charset="-122"/>
            </a:endParaRPr>
          </a:p>
          <a:p>
            <a:pPr>
              <a:lnSpc>
                <a:spcPct val="120000"/>
              </a:lnSpc>
            </a:pPr>
            <a:r>
              <a:rPr lang="zh-CN" altLang="en-US" sz="2400" b="1" dirty="0">
                <a:solidFill>
                  <a:srgbClr val="CCFFCC"/>
                </a:solidFill>
                <a:effectLst/>
                <a:latin typeface="华文细黑" pitchFamily="2" charset="-122"/>
                <a:ea typeface="华文细黑" pitchFamily="2" charset="-122"/>
              </a:rPr>
              <a:t>例如，</a:t>
            </a:r>
            <a:r>
              <a:rPr lang="en-US" altLang="zh-CN" sz="2400" b="1" dirty="0">
                <a:solidFill>
                  <a:srgbClr val="CCFFCC"/>
                </a:solidFill>
                <a:effectLst/>
                <a:latin typeface="华文细黑" pitchFamily="2" charset="-122"/>
                <a:ea typeface="华文细黑" pitchFamily="2" charset="-122"/>
              </a:rPr>
              <a:t>CT</a:t>
            </a:r>
            <a:r>
              <a:rPr lang="zh-CN" altLang="en-US" sz="2400" b="1" dirty="0">
                <a:solidFill>
                  <a:srgbClr val="CCFFCC"/>
                </a:solidFill>
                <a:effectLst/>
                <a:latin typeface="华文细黑" pitchFamily="2" charset="-122"/>
                <a:ea typeface="华文细黑" pitchFamily="2" charset="-122"/>
              </a:rPr>
              <a:t>图像的原始数据为</a:t>
            </a:r>
            <a:r>
              <a:rPr lang="en-US" altLang="zh-CN" sz="2400" b="1" dirty="0">
                <a:solidFill>
                  <a:srgbClr val="CCFFCC"/>
                </a:solidFill>
                <a:effectLst/>
                <a:latin typeface="华文细黑" pitchFamily="2" charset="-122"/>
                <a:ea typeface="华文细黑" pitchFamily="2" charset="-122"/>
              </a:rPr>
              <a:t>12bit </a:t>
            </a:r>
            <a:r>
              <a:rPr lang="zh-CN" altLang="en-US" sz="2400" b="1" dirty="0">
                <a:solidFill>
                  <a:srgbClr val="CCFFCC"/>
                </a:solidFill>
                <a:effectLst/>
                <a:latin typeface="华文细黑" pitchFamily="2" charset="-122"/>
                <a:ea typeface="华文细黑" pitchFamily="2" charset="-122"/>
              </a:rPr>
              <a:t>（或是</a:t>
            </a:r>
            <a:r>
              <a:rPr lang="en-US" altLang="zh-CN" sz="2400" b="1" dirty="0">
                <a:solidFill>
                  <a:srgbClr val="CCFFCC"/>
                </a:solidFill>
                <a:effectLst/>
                <a:latin typeface="华文细黑" pitchFamily="2" charset="-122"/>
                <a:ea typeface="华文细黑" pitchFamily="2" charset="-122"/>
              </a:rPr>
              <a:t>16bit</a:t>
            </a:r>
            <a:r>
              <a:rPr lang="zh-CN" altLang="en-US" sz="2400" b="1" dirty="0">
                <a:solidFill>
                  <a:srgbClr val="CCFFCC"/>
                </a:solidFill>
                <a:effectLst/>
                <a:latin typeface="华文细黑" pitchFamily="2" charset="-122"/>
                <a:ea typeface="华文细黑" pitchFamily="2" charset="-122"/>
              </a:rPr>
              <a:t>），要将其显示出来，则只能转换为</a:t>
            </a:r>
            <a:r>
              <a:rPr lang="en-US" altLang="zh-CN" sz="2400" b="1" dirty="0">
                <a:solidFill>
                  <a:srgbClr val="CCFFCC"/>
                </a:solidFill>
                <a:effectLst/>
                <a:latin typeface="华文细黑" pitchFamily="2" charset="-122"/>
                <a:ea typeface="华文细黑" pitchFamily="2" charset="-122"/>
              </a:rPr>
              <a:t>8bit</a:t>
            </a:r>
            <a:r>
              <a:rPr lang="zh-CN" altLang="en-US" sz="2400" b="1" dirty="0">
                <a:solidFill>
                  <a:srgbClr val="CCFFCC"/>
                </a:solidFill>
                <a:effectLst/>
                <a:latin typeface="华文细黑" pitchFamily="2" charset="-122"/>
                <a:ea typeface="华文细黑" pitchFamily="2" charset="-122"/>
              </a:rPr>
              <a:t>，于是有了</a:t>
            </a:r>
            <a:r>
              <a:rPr lang="en-US" altLang="zh-CN" sz="2400" b="1" dirty="0">
                <a:solidFill>
                  <a:srgbClr val="CCFFCC"/>
                </a:solidFill>
                <a:effectLst/>
                <a:latin typeface="华文细黑" pitchFamily="2" charset="-122"/>
                <a:ea typeface="华文细黑" pitchFamily="2" charset="-122"/>
              </a:rPr>
              <a:t>16</a:t>
            </a:r>
            <a:r>
              <a:rPr lang="zh-CN" altLang="en-US" sz="2400" b="1" dirty="0">
                <a:solidFill>
                  <a:srgbClr val="CCFFCC"/>
                </a:solidFill>
                <a:effectLst/>
                <a:latin typeface="华文细黑" pitchFamily="2" charset="-122"/>
                <a:ea typeface="华文细黑" pitchFamily="2" charset="-122"/>
              </a:rPr>
              <a:t>归并为</a:t>
            </a:r>
            <a:r>
              <a:rPr lang="en-US" altLang="zh-CN" sz="2400" b="1" dirty="0">
                <a:solidFill>
                  <a:srgbClr val="CCFFCC"/>
                </a:solidFill>
                <a:effectLst/>
                <a:latin typeface="华文细黑" pitchFamily="2" charset="-122"/>
                <a:ea typeface="华文细黑" pitchFamily="2" charset="-122"/>
              </a:rPr>
              <a:t>1</a:t>
            </a:r>
            <a:r>
              <a:rPr lang="zh-CN" altLang="en-US" sz="2400" b="1" dirty="0">
                <a:solidFill>
                  <a:srgbClr val="CCFFCC"/>
                </a:solidFill>
                <a:effectLst/>
                <a:latin typeface="华文细黑" pitchFamily="2" charset="-122"/>
                <a:ea typeface="华文细黑" pitchFamily="2" charset="-122"/>
              </a:rPr>
              <a:t>（或</a:t>
            </a:r>
            <a:r>
              <a:rPr lang="en-US" altLang="zh-CN" sz="2400" b="1" dirty="0">
                <a:solidFill>
                  <a:srgbClr val="CCFFCC"/>
                </a:solidFill>
                <a:effectLst/>
                <a:latin typeface="华文细黑" pitchFamily="2" charset="-122"/>
                <a:ea typeface="华文细黑" pitchFamily="2" charset="-122"/>
              </a:rPr>
              <a:t>256</a:t>
            </a:r>
            <a:r>
              <a:rPr lang="zh-CN" altLang="en-US" sz="2400" b="1" dirty="0">
                <a:solidFill>
                  <a:srgbClr val="CCFFCC"/>
                </a:solidFill>
                <a:effectLst/>
                <a:latin typeface="华文细黑" pitchFamily="2" charset="-122"/>
                <a:ea typeface="华文细黑" pitchFamily="2" charset="-122"/>
              </a:rPr>
              <a:t>归并为</a:t>
            </a:r>
            <a:r>
              <a:rPr lang="en-US" altLang="zh-CN" sz="2400" b="1" dirty="0">
                <a:solidFill>
                  <a:srgbClr val="CCFFCC"/>
                </a:solidFill>
                <a:effectLst/>
                <a:latin typeface="华文细黑" pitchFamily="2" charset="-122"/>
                <a:ea typeface="华文细黑" pitchFamily="2" charset="-122"/>
              </a:rPr>
              <a:t>1</a:t>
            </a:r>
            <a:r>
              <a:rPr lang="zh-CN" altLang="en-US" sz="2400" b="1" dirty="0">
                <a:solidFill>
                  <a:srgbClr val="CCFFCC"/>
                </a:solidFill>
                <a:effectLst/>
                <a:latin typeface="华文细黑" pitchFamily="2" charset="-122"/>
                <a:ea typeface="华文细黑" pitchFamily="2" charset="-122"/>
              </a:rPr>
              <a:t>）的需要。这时，开骨窗、肌肉窗、组织窗就可分别清晰地显示相应的内容。</a:t>
            </a:r>
          </a:p>
        </p:txBody>
      </p:sp>
    </p:spTree>
    <p:extLst>
      <p:ext uri="{BB962C8B-B14F-4D97-AF65-F5344CB8AC3E}">
        <p14:creationId xmlns:p14="http://schemas.microsoft.com/office/powerpoint/2010/main" val="16026335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8035">
                                            <p:txEl>
                                              <p:pRg st="0" end="0"/>
                                            </p:txEl>
                                          </p:spTgt>
                                        </p:tgtEl>
                                        <p:attrNameLst>
                                          <p:attrName>style.visibility</p:attrName>
                                        </p:attrNameLst>
                                      </p:cBhvr>
                                      <p:to>
                                        <p:strVal val="visible"/>
                                      </p:to>
                                    </p:set>
                                    <p:anim calcmode="lin" valueType="num">
                                      <p:cBhvr additive="base">
                                        <p:cTn id="7" dur="500" fill="hold"/>
                                        <p:tgtEl>
                                          <p:spTgt spid="42803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280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28035">
                                            <p:txEl>
                                              <p:pRg st="2" end="2"/>
                                            </p:txEl>
                                          </p:spTgt>
                                        </p:tgtEl>
                                        <p:attrNameLst>
                                          <p:attrName>style.visibility</p:attrName>
                                        </p:attrNameLst>
                                      </p:cBhvr>
                                      <p:to>
                                        <p:strVal val="visible"/>
                                      </p:to>
                                    </p:set>
                                    <p:anim calcmode="lin" valueType="num">
                                      <p:cBhvr additive="base">
                                        <p:cTn id="13" dur="500" fill="hold"/>
                                        <p:tgtEl>
                                          <p:spTgt spid="42803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2803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5" grpId="0" build="p" autoUpdateAnimBg="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2"/>
          <p:cNvSpPr>
            <a:spLocks noGrp="1" noChangeArrowheads="1"/>
          </p:cNvSpPr>
          <p:nvPr>
            <p:ph type="title"/>
          </p:nvPr>
        </p:nvSpPr>
        <p:spPr>
          <a:xfrm>
            <a:off x="179388" y="188913"/>
            <a:ext cx="5148262" cy="795337"/>
          </a:xfrm>
        </p:spPr>
        <p:txBody>
          <a:bodyPr/>
          <a:lstStyle/>
          <a:p>
            <a:pPr algn="l"/>
            <a:r>
              <a:rPr lang="zh-CN" altLang="en-US" sz="3600">
                <a:solidFill>
                  <a:srgbClr val="FF7C80"/>
                </a:solidFill>
                <a:effectLst/>
                <a:ea typeface="黑体" pitchFamily="2" charset="-122"/>
              </a:rPr>
              <a:t>灰级窗效果示例</a:t>
            </a:r>
          </a:p>
        </p:txBody>
      </p:sp>
      <p:grpSp>
        <p:nvGrpSpPr>
          <p:cNvPr id="193593" name="Group 57"/>
          <p:cNvGrpSpPr>
            <a:grpSpLocks/>
          </p:cNvGrpSpPr>
          <p:nvPr/>
        </p:nvGrpSpPr>
        <p:grpSpPr bwMode="auto">
          <a:xfrm>
            <a:off x="1258888" y="1052513"/>
            <a:ext cx="2516187" cy="2881312"/>
            <a:chOff x="720" y="720"/>
            <a:chExt cx="1585" cy="1815"/>
          </a:xfrm>
        </p:grpSpPr>
        <p:pic>
          <p:nvPicPr>
            <p:cNvPr id="193588" name="Picture 52" descr="f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 y="720"/>
              <a:ext cx="1585" cy="15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93592" name="Text Box 56"/>
            <p:cNvSpPr txBox="1">
              <a:spLocks noChangeArrowheads="1"/>
            </p:cNvSpPr>
            <p:nvPr/>
          </p:nvSpPr>
          <p:spPr bwMode="auto">
            <a:xfrm>
              <a:off x="1200" y="2304"/>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latin typeface="Times New Roman" pitchFamily="18" charset="0"/>
                  <a:ea typeface="黑体" pitchFamily="2" charset="-122"/>
                </a:rPr>
                <a:t>原图</a:t>
              </a:r>
            </a:p>
          </p:txBody>
        </p:sp>
      </p:grpSp>
      <p:grpSp>
        <p:nvGrpSpPr>
          <p:cNvPr id="193595" name="Group 59"/>
          <p:cNvGrpSpPr>
            <a:grpSpLocks/>
          </p:cNvGrpSpPr>
          <p:nvPr/>
        </p:nvGrpSpPr>
        <p:grpSpPr bwMode="auto">
          <a:xfrm>
            <a:off x="5029200" y="1103313"/>
            <a:ext cx="2516188" cy="2844800"/>
            <a:chOff x="3168" y="720"/>
            <a:chExt cx="1585" cy="1792"/>
          </a:xfrm>
        </p:grpSpPr>
        <p:pic>
          <p:nvPicPr>
            <p:cNvPr id="193589" name="Picture 53" descr="f01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8" y="720"/>
              <a:ext cx="1585" cy="15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93594" name="Text Box 58"/>
            <p:cNvSpPr txBox="1">
              <a:spLocks noChangeArrowheads="1"/>
            </p:cNvSpPr>
            <p:nvPr/>
          </p:nvSpPr>
          <p:spPr bwMode="auto">
            <a:xfrm>
              <a:off x="3696" y="2281"/>
              <a:ext cx="57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Times New Roman" pitchFamily="18" charset="0"/>
                  <a:ea typeface="黑体" pitchFamily="2" charset="-122"/>
                </a:rPr>
                <a:t>肺窗</a:t>
              </a:r>
            </a:p>
          </p:txBody>
        </p:sp>
      </p:grpSp>
      <p:grpSp>
        <p:nvGrpSpPr>
          <p:cNvPr id="193597" name="Group 61"/>
          <p:cNvGrpSpPr>
            <a:grpSpLocks/>
          </p:cNvGrpSpPr>
          <p:nvPr/>
        </p:nvGrpSpPr>
        <p:grpSpPr bwMode="auto">
          <a:xfrm>
            <a:off x="1258888" y="3998913"/>
            <a:ext cx="2516187" cy="2859087"/>
            <a:chOff x="816" y="2544"/>
            <a:chExt cx="1585" cy="1801"/>
          </a:xfrm>
        </p:grpSpPr>
        <p:pic>
          <p:nvPicPr>
            <p:cNvPr id="193591" name="Picture 55" descr="f03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 y="2544"/>
              <a:ext cx="1585" cy="15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93596" name="Text Box 60"/>
            <p:cNvSpPr txBox="1">
              <a:spLocks noChangeArrowheads="1"/>
            </p:cNvSpPr>
            <p:nvPr/>
          </p:nvSpPr>
          <p:spPr bwMode="auto">
            <a:xfrm>
              <a:off x="1248" y="4114"/>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latin typeface="Times New Roman" pitchFamily="18" charset="0"/>
                  <a:ea typeface="黑体" pitchFamily="2" charset="-122"/>
                </a:rPr>
                <a:t>肌肉窗</a:t>
              </a:r>
            </a:p>
          </p:txBody>
        </p:sp>
      </p:grpSp>
      <p:grpSp>
        <p:nvGrpSpPr>
          <p:cNvPr id="193599" name="Group 63"/>
          <p:cNvGrpSpPr>
            <a:grpSpLocks/>
          </p:cNvGrpSpPr>
          <p:nvPr/>
        </p:nvGrpSpPr>
        <p:grpSpPr bwMode="auto">
          <a:xfrm>
            <a:off x="5000625" y="3975100"/>
            <a:ext cx="2519363" cy="2882900"/>
            <a:chOff x="3150" y="2504"/>
            <a:chExt cx="1587" cy="1816"/>
          </a:xfrm>
        </p:grpSpPr>
        <p:pic>
          <p:nvPicPr>
            <p:cNvPr id="193590" name="Picture 54" descr="f02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50" y="2504"/>
              <a:ext cx="1587" cy="158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93598" name="Text Box 62"/>
            <p:cNvSpPr txBox="1">
              <a:spLocks noChangeArrowheads="1"/>
            </p:cNvSpPr>
            <p:nvPr/>
          </p:nvSpPr>
          <p:spPr bwMode="auto">
            <a:xfrm>
              <a:off x="3744" y="4089"/>
              <a:ext cx="4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latin typeface="Times New Roman" pitchFamily="18" charset="0"/>
                  <a:ea typeface="黑体" pitchFamily="2" charset="-122"/>
                </a:rPr>
                <a:t>骨窗</a:t>
              </a:r>
            </a:p>
          </p:txBody>
        </p:sp>
      </p:grpSp>
    </p:spTree>
    <p:extLst>
      <p:ext uri="{BB962C8B-B14F-4D97-AF65-F5344CB8AC3E}">
        <p14:creationId xmlns:p14="http://schemas.microsoft.com/office/powerpoint/2010/main" val="178439009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93593"/>
                                        </p:tgtEl>
                                        <p:attrNameLst>
                                          <p:attrName>style.visibility</p:attrName>
                                        </p:attrNameLst>
                                      </p:cBhvr>
                                      <p:to>
                                        <p:strVal val="visible"/>
                                      </p:to>
                                    </p:set>
                                    <p:anim calcmode="lin" valueType="num">
                                      <p:cBhvr additive="base">
                                        <p:cTn id="7" dur="500" fill="hold"/>
                                        <p:tgtEl>
                                          <p:spTgt spid="193593"/>
                                        </p:tgtEl>
                                        <p:attrNameLst>
                                          <p:attrName>ppt_x</p:attrName>
                                        </p:attrNameLst>
                                      </p:cBhvr>
                                      <p:tavLst>
                                        <p:tav tm="0">
                                          <p:val>
                                            <p:strVal val="0-#ppt_w/2"/>
                                          </p:val>
                                        </p:tav>
                                        <p:tav tm="100000">
                                          <p:val>
                                            <p:strVal val="#ppt_x"/>
                                          </p:val>
                                        </p:tav>
                                      </p:tavLst>
                                    </p:anim>
                                    <p:anim calcmode="lin" valueType="num">
                                      <p:cBhvr additive="base">
                                        <p:cTn id="8" dur="500" fill="hold"/>
                                        <p:tgtEl>
                                          <p:spTgt spid="19359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193595"/>
                                        </p:tgtEl>
                                        <p:attrNameLst>
                                          <p:attrName>style.visibility</p:attrName>
                                        </p:attrNameLst>
                                      </p:cBhvr>
                                      <p:to>
                                        <p:strVal val="visible"/>
                                      </p:to>
                                    </p:set>
                                    <p:anim calcmode="lin" valueType="num">
                                      <p:cBhvr additive="base">
                                        <p:cTn id="13" dur="500" fill="hold"/>
                                        <p:tgtEl>
                                          <p:spTgt spid="193595"/>
                                        </p:tgtEl>
                                        <p:attrNameLst>
                                          <p:attrName>ppt_x</p:attrName>
                                        </p:attrNameLst>
                                      </p:cBhvr>
                                      <p:tavLst>
                                        <p:tav tm="0">
                                          <p:val>
                                            <p:strVal val="0-#ppt_w/2"/>
                                          </p:val>
                                        </p:tav>
                                        <p:tav tm="100000">
                                          <p:val>
                                            <p:strVal val="#ppt_x"/>
                                          </p:val>
                                        </p:tav>
                                      </p:tavLst>
                                    </p:anim>
                                    <p:anim calcmode="lin" valueType="num">
                                      <p:cBhvr additive="base">
                                        <p:cTn id="14" dur="500" fill="hold"/>
                                        <p:tgtEl>
                                          <p:spTgt spid="19359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93597"/>
                                        </p:tgtEl>
                                        <p:attrNameLst>
                                          <p:attrName>style.visibility</p:attrName>
                                        </p:attrNameLst>
                                      </p:cBhvr>
                                      <p:to>
                                        <p:strVal val="visible"/>
                                      </p:to>
                                    </p:set>
                                    <p:anim calcmode="lin" valueType="num">
                                      <p:cBhvr additive="base">
                                        <p:cTn id="19" dur="500" fill="hold"/>
                                        <p:tgtEl>
                                          <p:spTgt spid="193597"/>
                                        </p:tgtEl>
                                        <p:attrNameLst>
                                          <p:attrName>ppt_x</p:attrName>
                                        </p:attrNameLst>
                                      </p:cBhvr>
                                      <p:tavLst>
                                        <p:tav tm="0">
                                          <p:val>
                                            <p:strVal val="0-#ppt_w/2"/>
                                          </p:val>
                                        </p:tav>
                                        <p:tav tm="100000">
                                          <p:val>
                                            <p:strVal val="#ppt_x"/>
                                          </p:val>
                                        </p:tav>
                                      </p:tavLst>
                                    </p:anim>
                                    <p:anim calcmode="lin" valueType="num">
                                      <p:cBhvr additive="base">
                                        <p:cTn id="20" dur="500" fill="hold"/>
                                        <p:tgtEl>
                                          <p:spTgt spid="19359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93599"/>
                                        </p:tgtEl>
                                        <p:attrNameLst>
                                          <p:attrName>style.visibility</p:attrName>
                                        </p:attrNameLst>
                                      </p:cBhvr>
                                      <p:to>
                                        <p:strVal val="visible"/>
                                      </p:to>
                                    </p:set>
                                    <p:anim calcmode="lin" valueType="num">
                                      <p:cBhvr additive="base">
                                        <p:cTn id="25" dur="500" fill="hold"/>
                                        <p:tgtEl>
                                          <p:spTgt spid="193599"/>
                                        </p:tgtEl>
                                        <p:attrNameLst>
                                          <p:attrName>ppt_x</p:attrName>
                                        </p:attrNameLst>
                                      </p:cBhvr>
                                      <p:tavLst>
                                        <p:tav tm="0">
                                          <p:val>
                                            <p:strVal val="0-#ppt_w/2"/>
                                          </p:val>
                                        </p:tav>
                                        <p:tav tm="100000">
                                          <p:val>
                                            <p:strVal val="#ppt_x"/>
                                          </p:val>
                                        </p:tav>
                                      </p:tavLst>
                                    </p:anim>
                                    <p:anim calcmode="lin" valueType="num">
                                      <p:cBhvr additive="base">
                                        <p:cTn id="26" dur="500" fill="hold"/>
                                        <p:tgtEl>
                                          <p:spTgt spid="1935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a:xfrm>
            <a:off x="468313" y="260648"/>
            <a:ext cx="8064127" cy="1223962"/>
          </a:xfrm>
        </p:spPr>
        <p:txBody>
          <a:bodyPr/>
          <a:lstStyle/>
          <a:p>
            <a:pPr algn="ctr"/>
            <a:r>
              <a:rPr lang="zh-CN" altLang="en-US" sz="3600" dirty="0">
                <a:solidFill>
                  <a:srgbClr val="FFCC99"/>
                </a:solidFill>
                <a:latin typeface="黑体" pitchFamily="2" charset="-122"/>
                <a:ea typeface="黑体" pitchFamily="2" charset="-122"/>
              </a:rPr>
              <a:t>线性对比度展宽 </a:t>
            </a:r>
            <a:br>
              <a:rPr lang="zh-CN" altLang="en-US" sz="3600" dirty="0">
                <a:solidFill>
                  <a:srgbClr val="FFCC99"/>
                </a:solidFill>
                <a:latin typeface="黑体" pitchFamily="2" charset="-122"/>
                <a:ea typeface="黑体" pitchFamily="2" charset="-122"/>
              </a:rPr>
            </a:br>
            <a:r>
              <a:rPr lang="zh-CN" altLang="en-US" sz="3600" dirty="0">
                <a:solidFill>
                  <a:srgbClr val="FFCC99"/>
                </a:solidFill>
                <a:latin typeface="黑体" pitchFamily="2" charset="-122"/>
                <a:ea typeface="黑体" pitchFamily="2" charset="-122"/>
              </a:rPr>
              <a:t>            </a:t>
            </a:r>
            <a:r>
              <a:rPr lang="en-US" altLang="zh-CN" sz="3600" dirty="0">
                <a:solidFill>
                  <a:srgbClr val="FFCC99"/>
                </a:solidFill>
                <a:latin typeface="黑体" pitchFamily="2" charset="-122"/>
                <a:ea typeface="黑体" pitchFamily="2" charset="-122"/>
              </a:rPr>
              <a:t>—— </a:t>
            </a:r>
            <a:r>
              <a:rPr lang="zh-CN" altLang="en-US" sz="3600" dirty="0">
                <a:solidFill>
                  <a:srgbClr val="FFCC99"/>
                </a:solidFill>
                <a:latin typeface="黑体" pitchFamily="2" charset="-122"/>
                <a:ea typeface="黑体" pitchFamily="2" charset="-122"/>
              </a:rPr>
              <a:t>灰级窗的实现方法</a:t>
            </a:r>
          </a:p>
        </p:txBody>
      </p:sp>
      <p:sp>
        <p:nvSpPr>
          <p:cNvPr id="202755" name="Rectangle 3"/>
          <p:cNvSpPr>
            <a:spLocks noGrp="1" noChangeArrowheads="1"/>
          </p:cNvSpPr>
          <p:nvPr>
            <p:ph type="body" idx="1"/>
          </p:nvPr>
        </p:nvSpPr>
        <p:spPr>
          <a:xfrm>
            <a:off x="900113" y="1774825"/>
            <a:ext cx="7772400" cy="1077913"/>
          </a:xfrm>
        </p:spPr>
        <p:txBody>
          <a:bodyPr/>
          <a:lstStyle/>
          <a:p>
            <a:pPr>
              <a:lnSpc>
                <a:spcPct val="120000"/>
              </a:lnSpc>
            </a:pPr>
            <a:r>
              <a:rPr lang="zh-CN" altLang="en-US" sz="2800">
                <a:effectLst/>
                <a:latin typeface="黑体" pitchFamily="2" charset="-122"/>
                <a:ea typeface="黑体" pitchFamily="2" charset="-122"/>
              </a:rPr>
              <a:t>如图所示，绘级窗实际上是线性对比度展宽的一种特殊形式。</a:t>
            </a:r>
          </a:p>
        </p:txBody>
      </p:sp>
      <p:sp>
        <p:nvSpPr>
          <p:cNvPr id="202808" name="AutoShape 56"/>
          <p:cNvSpPr>
            <a:spLocks noChangeArrowheads="1"/>
          </p:cNvSpPr>
          <p:nvPr/>
        </p:nvSpPr>
        <p:spPr bwMode="auto">
          <a:xfrm>
            <a:off x="3851275" y="4292600"/>
            <a:ext cx="433388" cy="720725"/>
          </a:xfrm>
          <a:prstGeom prst="right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2861" name="Group 109"/>
          <p:cNvGrpSpPr>
            <a:grpSpLocks/>
          </p:cNvGrpSpPr>
          <p:nvPr/>
        </p:nvGrpSpPr>
        <p:grpSpPr bwMode="auto">
          <a:xfrm>
            <a:off x="395288" y="3213100"/>
            <a:ext cx="4508500" cy="2946400"/>
            <a:chOff x="240" y="1728"/>
            <a:chExt cx="2840" cy="1856"/>
          </a:xfrm>
        </p:grpSpPr>
        <p:grpSp>
          <p:nvGrpSpPr>
            <p:cNvPr id="202809" name="Group 57"/>
            <p:cNvGrpSpPr>
              <a:grpSpLocks noChangeAspect="1"/>
            </p:cNvGrpSpPr>
            <p:nvPr/>
          </p:nvGrpSpPr>
          <p:grpSpPr bwMode="auto">
            <a:xfrm>
              <a:off x="240" y="1728"/>
              <a:ext cx="2580" cy="1856"/>
              <a:chOff x="1446" y="1626"/>
              <a:chExt cx="3195" cy="2298"/>
            </a:xfrm>
          </p:grpSpPr>
          <p:sp>
            <p:nvSpPr>
              <p:cNvPr id="202810" name="Text Box 58"/>
              <p:cNvSpPr txBox="1">
                <a:spLocks noChangeAspect="1" noChangeArrowheads="1"/>
              </p:cNvSpPr>
              <p:nvPr/>
            </p:nvSpPr>
            <p:spPr bwMode="auto">
              <a:xfrm>
                <a:off x="3309" y="3661"/>
                <a:ext cx="476"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a:latin typeface="黑体" pitchFamily="2" charset="-122"/>
                    <a:ea typeface="黑体" pitchFamily="2" charset="-122"/>
                  </a:rPr>
                  <a:t>255</a:t>
                </a:r>
              </a:p>
            </p:txBody>
          </p:sp>
          <p:sp>
            <p:nvSpPr>
              <p:cNvPr id="202811" name="Text Box 59"/>
              <p:cNvSpPr txBox="1">
                <a:spLocks noChangeAspect="1" noChangeArrowheads="1"/>
              </p:cNvSpPr>
              <p:nvPr/>
            </p:nvSpPr>
            <p:spPr bwMode="auto">
              <a:xfrm>
                <a:off x="2448" y="3653"/>
                <a:ext cx="18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a:latin typeface="黑体" pitchFamily="2" charset="-122"/>
                    <a:ea typeface="黑体" pitchFamily="2" charset="-122"/>
                  </a:rPr>
                  <a:t>a</a:t>
                </a:r>
              </a:p>
            </p:txBody>
          </p:sp>
          <p:sp>
            <p:nvSpPr>
              <p:cNvPr id="202812" name="Text Box 60"/>
              <p:cNvSpPr txBox="1">
                <a:spLocks noChangeAspect="1" noChangeArrowheads="1"/>
              </p:cNvSpPr>
              <p:nvPr/>
            </p:nvSpPr>
            <p:spPr bwMode="auto">
              <a:xfrm>
                <a:off x="2726" y="3658"/>
                <a:ext cx="18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a:latin typeface="黑体" pitchFamily="2" charset="-122"/>
                    <a:ea typeface="黑体" pitchFamily="2" charset="-122"/>
                  </a:rPr>
                  <a:t>b</a:t>
                </a:r>
              </a:p>
            </p:txBody>
          </p:sp>
          <p:sp>
            <p:nvSpPr>
              <p:cNvPr id="202813" name="Line 61"/>
              <p:cNvSpPr>
                <a:spLocks noChangeAspect="1" noChangeShapeType="1"/>
              </p:cNvSpPr>
              <p:nvPr/>
            </p:nvSpPr>
            <p:spPr bwMode="auto">
              <a:xfrm flipV="1">
                <a:off x="1749" y="1874"/>
                <a:ext cx="0" cy="179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814" name="Line 62"/>
              <p:cNvSpPr>
                <a:spLocks noChangeAspect="1" noChangeShapeType="1"/>
              </p:cNvSpPr>
              <p:nvPr/>
            </p:nvSpPr>
            <p:spPr bwMode="auto">
              <a:xfrm>
                <a:off x="1749" y="3359"/>
                <a:ext cx="794" cy="0"/>
              </a:xfrm>
              <a:prstGeom prst="line">
                <a:avLst/>
              </a:prstGeom>
              <a:noFill/>
              <a:ln w="1905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815" name="Line 63"/>
              <p:cNvSpPr>
                <a:spLocks noChangeAspect="1" noChangeShapeType="1"/>
              </p:cNvSpPr>
              <p:nvPr/>
            </p:nvSpPr>
            <p:spPr bwMode="auto">
              <a:xfrm>
                <a:off x="2543" y="3359"/>
                <a:ext cx="0" cy="310"/>
              </a:xfrm>
              <a:prstGeom prst="line">
                <a:avLst/>
              </a:prstGeom>
              <a:noFill/>
              <a:ln w="1905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816" name="Line 64"/>
              <p:cNvSpPr>
                <a:spLocks noChangeAspect="1" noChangeShapeType="1"/>
              </p:cNvSpPr>
              <p:nvPr/>
            </p:nvSpPr>
            <p:spPr bwMode="auto">
              <a:xfrm>
                <a:off x="1749" y="2059"/>
                <a:ext cx="1709" cy="0"/>
              </a:xfrm>
              <a:prstGeom prst="line">
                <a:avLst/>
              </a:prstGeom>
              <a:noFill/>
              <a:ln w="1905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817" name="Line 65"/>
              <p:cNvSpPr>
                <a:spLocks noChangeAspect="1" noChangeShapeType="1"/>
              </p:cNvSpPr>
              <p:nvPr/>
            </p:nvSpPr>
            <p:spPr bwMode="auto">
              <a:xfrm>
                <a:off x="3458" y="2059"/>
                <a:ext cx="0" cy="1610"/>
              </a:xfrm>
              <a:prstGeom prst="line">
                <a:avLst/>
              </a:prstGeom>
              <a:noFill/>
              <a:ln w="1905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818" name="Line 66"/>
              <p:cNvSpPr>
                <a:spLocks noChangeAspect="1" noChangeShapeType="1"/>
              </p:cNvSpPr>
              <p:nvPr/>
            </p:nvSpPr>
            <p:spPr bwMode="auto">
              <a:xfrm>
                <a:off x="1749" y="2369"/>
                <a:ext cx="1038" cy="0"/>
              </a:xfrm>
              <a:prstGeom prst="line">
                <a:avLst/>
              </a:prstGeom>
              <a:noFill/>
              <a:ln w="1905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819" name="Line 67"/>
              <p:cNvSpPr>
                <a:spLocks noChangeAspect="1" noChangeShapeType="1"/>
              </p:cNvSpPr>
              <p:nvPr/>
            </p:nvSpPr>
            <p:spPr bwMode="auto">
              <a:xfrm>
                <a:off x="2789" y="2387"/>
                <a:ext cx="0" cy="1300"/>
              </a:xfrm>
              <a:prstGeom prst="line">
                <a:avLst/>
              </a:prstGeom>
              <a:noFill/>
              <a:ln w="1905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820" name="Line 68"/>
              <p:cNvSpPr>
                <a:spLocks noChangeAspect="1" noChangeShapeType="1"/>
              </p:cNvSpPr>
              <p:nvPr/>
            </p:nvSpPr>
            <p:spPr bwMode="auto">
              <a:xfrm flipV="1">
                <a:off x="1749" y="3359"/>
                <a:ext cx="794" cy="310"/>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821" name="Line 69"/>
              <p:cNvSpPr>
                <a:spLocks noChangeAspect="1" noChangeShapeType="1"/>
              </p:cNvSpPr>
              <p:nvPr/>
            </p:nvSpPr>
            <p:spPr bwMode="auto">
              <a:xfrm flipV="1">
                <a:off x="2543" y="2369"/>
                <a:ext cx="244" cy="990"/>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822" name="Line 70"/>
              <p:cNvSpPr>
                <a:spLocks noChangeAspect="1" noChangeShapeType="1"/>
              </p:cNvSpPr>
              <p:nvPr/>
            </p:nvSpPr>
            <p:spPr bwMode="auto">
              <a:xfrm flipV="1">
                <a:off x="2787" y="2059"/>
                <a:ext cx="671" cy="310"/>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823" name="Text Box 71"/>
              <p:cNvSpPr txBox="1">
                <a:spLocks noChangeAspect="1" noChangeArrowheads="1"/>
              </p:cNvSpPr>
              <p:nvPr/>
            </p:nvSpPr>
            <p:spPr bwMode="auto">
              <a:xfrm>
                <a:off x="4336" y="3484"/>
                <a:ext cx="305" cy="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a:latin typeface="黑体" pitchFamily="2" charset="-122"/>
                    <a:ea typeface="黑体" pitchFamily="2" charset="-122"/>
                  </a:rPr>
                  <a:t>f</a:t>
                </a:r>
              </a:p>
            </p:txBody>
          </p:sp>
          <p:sp>
            <p:nvSpPr>
              <p:cNvPr id="202824" name="Text Box 72"/>
              <p:cNvSpPr txBox="1">
                <a:spLocks noChangeAspect="1" noChangeArrowheads="1"/>
              </p:cNvSpPr>
              <p:nvPr/>
            </p:nvSpPr>
            <p:spPr bwMode="auto">
              <a:xfrm>
                <a:off x="1482" y="1626"/>
                <a:ext cx="244" cy="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a:latin typeface="黑体" pitchFamily="2" charset="-122"/>
                    <a:ea typeface="黑体" pitchFamily="2" charset="-122"/>
                  </a:rPr>
                  <a:t>g</a:t>
                </a:r>
              </a:p>
            </p:txBody>
          </p:sp>
          <p:sp>
            <p:nvSpPr>
              <p:cNvPr id="202825" name="Text Box 73"/>
              <p:cNvSpPr txBox="1">
                <a:spLocks noChangeAspect="1" noChangeArrowheads="1"/>
              </p:cNvSpPr>
              <p:nvPr/>
            </p:nvSpPr>
            <p:spPr bwMode="auto">
              <a:xfrm>
                <a:off x="1446" y="1957"/>
                <a:ext cx="648"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a:latin typeface="黑体" pitchFamily="2" charset="-122"/>
                    <a:ea typeface="黑体" pitchFamily="2" charset="-122"/>
                  </a:rPr>
                  <a:t>255</a:t>
                </a:r>
              </a:p>
            </p:txBody>
          </p:sp>
          <p:sp>
            <p:nvSpPr>
              <p:cNvPr id="202826" name="Text Box 74"/>
              <p:cNvSpPr txBox="1">
                <a:spLocks noChangeAspect="1" noChangeArrowheads="1"/>
              </p:cNvSpPr>
              <p:nvPr/>
            </p:nvSpPr>
            <p:spPr bwMode="auto">
              <a:xfrm>
                <a:off x="3702" y="2926"/>
                <a:ext cx="489"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kumimoji="1" lang="zh-CN" altLang="zh-CN" sz="1400">
                  <a:latin typeface="Times New Roman" pitchFamily="18" charset="0"/>
                </a:endParaRPr>
              </a:p>
            </p:txBody>
          </p:sp>
          <p:sp>
            <p:nvSpPr>
              <p:cNvPr id="202827" name="Text Box 75"/>
              <p:cNvSpPr txBox="1">
                <a:spLocks noChangeAspect="1" noChangeArrowheads="1"/>
              </p:cNvSpPr>
              <p:nvPr/>
            </p:nvSpPr>
            <p:spPr bwMode="auto">
              <a:xfrm>
                <a:off x="1505" y="3235"/>
                <a:ext cx="305"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a:latin typeface="黑体" pitchFamily="2" charset="-122"/>
                    <a:ea typeface="黑体" pitchFamily="2" charset="-122"/>
                  </a:rPr>
                  <a:t>g</a:t>
                </a:r>
                <a:r>
                  <a:rPr kumimoji="1" lang="en-US" altLang="zh-CN" sz="1600" b="1" baseline="-25000">
                    <a:latin typeface="黑体" pitchFamily="2" charset="-122"/>
                    <a:ea typeface="黑体" pitchFamily="2" charset="-122"/>
                  </a:rPr>
                  <a:t>a</a:t>
                </a:r>
                <a:endParaRPr kumimoji="1" lang="en-US" altLang="zh-CN" sz="1600" b="1">
                  <a:latin typeface="黑体" pitchFamily="2" charset="-122"/>
                  <a:ea typeface="黑体" pitchFamily="2" charset="-122"/>
                </a:endParaRPr>
              </a:p>
            </p:txBody>
          </p:sp>
          <p:sp>
            <p:nvSpPr>
              <p:cNvPr id="202828" name="Text Box 76"/>
              <p:cNvSpPr txBox="1">
                <a:spLocks noChangeAspect="1" noChangeArrowheads="1"/>
              </p:cNvSpPr>
              <p:nvPr/>
            </p:nvSpPr>
            <p:spPr bwMode="auto">
              <a:xfrm>
                <a:off x="1505" y="2245"/>
                <a:ext cx="305"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a:latin typeface="黑体" pitchFamily="2" charset="-122"/>
                    <a:ea typeface="黑体" pitchFamily="2" charset="-122"/>
                  </a:rPr>
                  <a:t>g</a:t>
                </a:r>
                <a:r>
                  <a:rPr kumimoji="1" lang="en-US" altLang="zh-CN" sz="1600" b="1" baseline="-25000">
                    <a:latin typeface="黑体" pitchFamily="2" charset="-122"/>
                    <a:ea typeface="黑体" pitchFamily="2" charset="-122"/>
                  </a:rPr>
                  <a:t>b</a:t>
                </a:r>
                <a:endParaRPr kumimoji="1" lang="en-US" altLang="zh-CN" sz="1600" b="1">
                  <a:latin typeface="黑体" pitchFamily="2" charset="-122"/>
                  <a:ea typeface="黑体" pitchFamily="2" charset="-122"/>
                </a:endParaRPr>
              </a:p>
            </p:txBody>
          </p:sp>
          <p:sp>
            <p:nvSpPr>
              <p:cNvPr id="202829" name="Text Box 77"/>
              <p:cNvSpPr txBox="1">
                <a:spLocks noChangeAspect="1" noChangeArrowheads="1"/>
              </p:cNvSpPr>
              <p:nvPr/>
            </p:nvSpPr>
            <p:spPr bwMode="auto">
              <a:xfrm>
                <a:off x="1871" y="3359"/>
                <a:ext cx="244"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a:latin typeface="Times New Roman" pitchFamily="18" charset="0"/>
                    <a:ea typeface="黑体" pitchFamily="2" charset="-122"/>
                    <a:cs typeface="Times New Roman" pitchFamily="18" charset="0"/>
                  </a:rPr>
                  <a:t>α</a:t>
                </a:r>
              </a:p>
            </p:txBody>
          </p:sp>
          <p:sp>
            <p:nvSpPr>
              <p:cNvPr id="202830" name="Rectangle 78"/>
              <p:cNvSpPr>
                <a:spLocks noChangeAspect="1" noChangeArrowheads="1"/>
              </p:cNvSpPr>
              <p:nvPr/>
            </p:nvSpPr>
            <p:spPr bwMode="auto">
              <a:xfrm>
                <a:off x="2848" y="2042"/>
                <a:ext cx="30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latin typeface="Times New Roman" pitchFamily="18" charset="0"/>
                    <a:ea typeface="黑体" pitchFamily="2" charset="-122"/>
                    <a:cs typeface="Times New Roman" pitchFamily="18" charset="0"/>
                  </a:rPr>
                  <a:t>γ</a:t>
                </a:r>
              </a:p>
            </p:txBody>
          </p:sp>
          <p:sp>
            <p:nvSpPr>
              <p:cNvPr id="202831" name="Rectangle 79"/>
              <p:cNvSpPr>
                <a:spLocks noChangeAspect="1" noChangeArrowheads="1"/>
              </p:cNvSpPr>
              <p:nvPr/>
            </p:nvSpPr>
            <p:spPr bwMode="auto">
              <a:xfrm>
                <a:off x="2447" y="2749"/>
                <a:ext cx="30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latin typeface="Times New Roman" pitchFamily="18" charset="0"/>
                    <a:ea typeface="黑体" pitchFamily="2" charset="-122"/>
                    <a:cs typeface="Times New Roman" pitchFamily="18" charset="0"/>
                  </a:rPr>
                  <a:t>β</a:t>
                </a:r>
              </a:p>
            </p:txBody>
          </p:sp>
          <p:sp>
            <p:nvSpPr>
              <p:cNvPr id="202832" name="Line 80"/>
              <p:cNvSpPr>
                <a:spLocks noChangeAspect="1" noChangeShapeType="1"/>
              </p:cNvSpPr>
              <p:nvPr/>
            </p:nvSpPr>
            <p:spPr bwMode="auto">
              <a:xfrm>
                <a:off x="1737" y="3666"/>
                <a:ext cx="262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2859" name="Text Box 107"/>
            <p:cNvSpPr txBox="1">
              <a:spLocks noChangeArrowheads="1"/>
            </p:cNvSpPr>
            <p:nvPr/>
          </p:nvSpPr>
          <p:spPr bwMode="auto">
            <a:xfrm>
              <a:off x="2696" y="3285"/>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(i,j)</a:t>
              </a:r>
            </a:p>
          </p:txBody>
        </p:sp>
        <p:sp>
          <p:nvSpPr>
            <p:cNvPr id="202860" name="Text Box 108"/>
            <p:cNvSpPr txBox="1">
              <a:spLocks noChangeArrowheads="1"/>
            </p:cNvSpPr>
            <p:nvPr/>
          </p:nvSpPr>
          <p:spPr bwMode="auto">
            <a:xfrm>
              <a:off x="367" y="1824"/>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(i,j)</a:t>
              </a:r>
            </a:p>
          </p:txBody>
        </p:sp>
      </p:grpSp>
      <p:grpSp>
        <p:nvGrpSpPr>
          <p:cNvPr id="202864" name="Group 112"/>
          <p:cNvGrpSpPr>
            <a:grpSpLocks/>
          </p:cNvGrpSpPr>
          <p:nvPr/>
        </p:nvGrpSpPr>
        <p:grpSpPr bwMode="auto">
          <a:xfrm>
            <a:off x="4500563" y="3213100"/>
            <a:ext cx="4483100" cy="2946400"/>
            <a:chOff x="2971" y="1933"/>
            <a:chExt cx="2824" cy="1856"/>
          </a:xfrm>
        </p:grpSpPr>
        <p:grpSp>
          <p:nvGrpSpPr>
            <p:cNvPr id="202858" name="Group 106"/>
            <p:cNvGrpSpPr>
              <a:grpSpLocks noChangeAspect="1"/>
            </p:cNvGrpSpPr>
            <p:nvPr/>
          </p:nvGrpSpPr>
          <p:grpSpPr bwMode="auto">
            <a:xfrm>
              <a:off x="2971" y="1933"/>
              <a:ext cx="2580" cy="1856"/>
              <a:chOff x="2565" y="1797"/>
              <a:chExt cx="3195" cy="2298"/>
            </a:xfrm>
          </p:grpSpPr>
          <p:sp>
            <p:nvSpPr>
              <p:cNvPr id="202856" name="Line 104"/>
              <p:cNvSpPr>
                <a:spLocks noChangeAspect="1" noChangeShapeType="1"/>
              </p:cNvSpPr>
              <p:nvPr/>
            </p:nvSpPr>
            <p:spPr bwMode="auto">
              <a:xfrm>
                <a:off x="2856" y="3837"/>
                <a:ext cx="2625"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834" name="Text Box 82"/>
              <p:cNvSpPr txBox="1">
                <a:spLocks noChangeAspect="1" noChangeArrowheads="1"/>
              </p:cNvSpPr>
              <p:nvPr/>
            </p:nvSpPr>
            <p:spPr bwMode="auto">
              <a:xfrm>
                <a:off x="4428" y="3832"/>
                <a:ext cx="476" cy="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a:latin typeface="黑体" pitchFamily="2" charset="-122"/>
                    <a:ea typeface="黑体" pitchFamily="2" charset="-122"/>
                  </a:rPr>
                  <a:t>255</a:t>
                </a:r>
              </a:p>
            </p:txBody>
          </p:sp>
          <p:sp>
            <p:nvSpPr>
              <p:cNvPr id="202835" name="Text Box 83"/>
              <p:cNvSpPr txBox="1">
                <a:spLocks noChangeAspect="1" noChangeArrowheads="1"/>
              </p:cNvSpPr>
              <p:nvPr/>
            </p:nvSpPr>
            <p:spPr bwMode="auto">
              <a:xfrm>
                <a:off x="3567" y="3824"/>
                <a:ext cx="18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a:latin typeface="黑体" pitchFamily="2" charset="-122"/>
                    <a:ea typeface="黑体" pitchFamily="2" charset="-122"/>
                  </a:rPr>
                  <a:t>a</a:t>
                </a:r>
              </a:p>
            </p:txBody>
          </p:sp>
          <p:sp>
            <p:nvSpPr>
              <p:cNvPr id="202836" name="Text Box 84"/>
              <p:cNvSpPr txBox="1">
                <a:spLocks noChangeAspect="1" noChangeArrowheads="1"/>
              </p:cNvSpPr>
              <p:nvPr/>
            </p:nvSpPr>
            <p:spPr bwMode="auto">
              <a:xfrm>
                <a:off x="3845" y="3829"/>
                <a:ext cx="18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a:latin typeface="黑体" pitchFamily="2" charset="-122"/>
                    <a:ea typeface="黑体" pitchFamily="2" charset="-122"/>
                  </a:rPr>
                  <a:t>b</a:t>
                </a:r>
              </a:p>
            </p:txBody>
          </p:sp>
          <p:sp>
            <p:nvSpPr>
              <p:cNvPr id="202837" name="Line 85"/>
              <p:cNvSpPr>
                <a:spLocks noChangeAspect="1" noChangeShapeType="1"/>
              </p:cNvSpPr>
              <p:nvPr/>
            </p:nvSpPr>
            <p:spPr bwMode="auto">
              <a:xfrm flipV="1">
                <a:off x="2868" y="2045"/>
                <a:ext cx="0" cy="1795"/>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840" name="Line 88"/>
              <p:cNvSpPr>
                <a:spLocks noChangeAspect="1" noChangeShapeType="1"/>
              </p:cNvSpPr>
              <p:nvPr/>
            </p:nvSpPr>
            <p:spPr bwMode="auto">
              <a:xfrm>
                <a:off x="2868" y="2230"/>
                <a:ext cx="1709" cy="0"/>
              </a:xfrm>
              <a:prstGeom prst="line">
                <a:avLst/>
              </a:prstGeom>
              <a:noFill/>
              <a:ln w="1905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841" name="Line 89"/>
              <p:cNvSpPr>
                <a:spLocks noChangeAspect="1" noChangeShapeType="1"/>
              </p:cNvSpPr>
              <p:nvPr/>
            </p:nvSpPr>
            <p:spPr bwMode="auto">
              <a:xfrm>
                <a:off x="4577" y="2230"/>
                <a:ext cx="0" cy="1610"/>
              </a:xfrm>
              <a:prstGeom prst="line">
                <a:avLst/>
              </a:prstGeom>
              <a:noFill/>
              <a:ln w="1905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844" name="Line 92"/>
              <p:cNvSpPr>
                <a:spLocks noChangeAspect="1" noChangeShapeType="1"/>
              </p:cNvSpPr>
              <p:nvPr/>
            </p:nvSpPr>
            <p:spPr bwMode="auto">
              <a:xfrm flipV="1">
                <a:off x="2868" y="3838"/>
                <a:ext cx="783" cy="2"/>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845" name="Line 93"/>
              <p:cNvSpPr>
                <a:spLocks noChangeAspect="1" noChangeShapeType="1"/>
              </p:cNvSpPr>
              <p:nvPr/>
            </p:nvSpPr>
            <p:spPr bwMode="auto">
              <a:xfrm flipV="1">
                <a:off x="3651" y="2205"/>
                <a:ext cx="227" cy="1679"/>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846" name="Line 94"/>
              <p:cNvSpPr>
                <a:spLocks noChangeAspect="1" noChangeShapeType="1"/>
              </p:cNvSpPr>
              <p:nvPr/>
            </p:nvSpPr>
            <p:spPr bwMode="auto">
              <a:xfrm flipV="1">
                <a:off x="3887" y="2223"/>
                <a:ext cx="680" cy="1"/>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847" name="Text Box 95"/>
              <p:cNvSpPr txBox="1">
                <a:spLocks noChangeAspect="1" noChangeArrowheads="1"/>
              </p:cNvSpPr>
              <p:nvPr/>
            </p:nvSpPr>
            <p:spPr bwMode="auto">
              <a:xfrm>
                <a:off x="5455" y="3655"/>
                <a:ext cx="305" cy="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a:latin typeface="黑体" pitchFamily="2" charset="-122"/>
                    <a:ea typeface="黑体" pitchFamily="2" charset="-122"/>
                  </a:rPr>
                  <a:t>f</a:t>
                </a:r>
              </a:p>
            </p:txBody>
          </p:sp>
          <p:sp>
            <p:nvSpPr>
              <p:cNvPr id="202848" name="Text Box 96"/>
              <p:cNvSpPr txBox="1">
                <a:spLocks noChangeAspect="1" noChangeArrowheads="1"/>
              </p:cNvSpPr>
              <p:nvPr/>
            </p:nvSpPr>
            <p:spPr bwMode="auto">
              <a:xfrm>
                <a:off x="2601" y="1797"/>
                <a:ext cx="244" cy="4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a:latin typeface="黑体" pitchFamily="2" charset="-122"/>
                    <a:ea typeface="黑体" pitchFamily="2" charset="-122"/>
                  </a:rPr>
                  <a:t>g</a:t>
                </a:r>
              </a:p>
            </p:txBody>
          </p:sp>
          <p:sp>
            <p:nvSpPr>
              <p:cNvPr id="202849" name="Text Box 97"/>
              <p:cNvSpPr txBox="1">
                <a:spLocks noChangeAspect="1" noChangeArrowheads="1"/>
              </p:cNvSpPr>
              <p:nvPr/>
            </p:nvSpPr>
            <p:spPr bwMode="auto">
              <a:xfrm>
                <a:off x="2565" y="2128"/>
                <a:ext cx="648"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a:latin typeface="黑体" pitchFamily="2" charset="-122"/>
                    <a:ea typeface="黑体" pitchFamily="2" charset="-122"/>
                  </a:rPr>
                  <a:t>255</a:t>
                </a:r>
              </a:p>
            </p:txBody>
          </p:sp>
          <p:sp>
            <p:nvSpPr>
              <p:cNvPr id="202850" name="Text Box 98"/>
              <p:cNvSpPr txBox="1">
                <a:spLocks noChangeAspect="1" noChangeArrowheads="1"/>
              </p:cNvSpPr>
              <p:nvPr/>
            </p:nvSpPr>
            <p:spPr bwMode="auto">
              <a:xfrm>
                <a:off x="4821" y="3097"/>
                <a:ext cx="489" cy="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kumimoji="1" lang="zh-CN" altLang="zh-CN" sz="1400">
                  <a:latin typeface="Times New Roman" pitchFamily="18" charset="0"/>
                </a:endParaRPr>
              </a:p>
            </p:txBody>
          </p:sp>
          <p:sp>
            <p:nvSpPr>
              <p:cNvPr id="202855" name="Rectangle 103"/>
              <p:cNvSpPr>
                <a:spLocks noChangeAspect="1" noChangeArrowheads="1"/>
              </p:cNvSpPr>
              <p:nvPr/>
            </p:nvSpPr>
            <p:spPr bwMode="auto">
              <a:xfrm>
                <a:off x="3566" y="2920"/>
                <a:ext cx="303"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a:latin typeface="Times New Roman" pitchFamily="18" charset="0"/>
                    <a:ea typeface="黑体" pitchFamily="2" charset="-122"/>
                    <a:cs typeface="Times New Roman" pitchFamily="18" charset="0"/>
                  </a:rPr>
                  <a:t>β</a:t>
                </a:r>
              </a:p>
            </p:txBody>
          </p:sp>
          <p:sp>
            <p:nvSpPr>
              <p:cNvPr id="202857" name="Line 105"/>
              <p:cNvSpPr>
                <a:spLocks noChangeAspect="1" noChangeShapeType="1"/>
              </p:cNvSpPr>
              <p:nvPr/>
            </p:nvSpPr>
            <p:spPr bwMode="auto">
              <a:xfrm>
                <a:off x="3878" y="2205"/>
                <a:ext cx="0" cy="1633"/>
              </a:xfrm>
              <a:prstGeom prst="line">
                <a:avLst/>
              </a:prstGeom>
              <a:noFill/>
              <a:ln w="1905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2862" name="Text Box 110"/>
            <p:cNvSpPr txBox="1">
              <a:spLocks noChangeArrowheads="1"/>
            </p:cNvSpPr>
            <p:nvPr/>
          </p:nvSpPr>
          <p:spPr bwMode="auto">
            <a:xfrm>
              <a:off x="5411" y="3484"/>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(i,j)</a:t>
              </a:r>
            </a:p>
          </p:txBody>
        </p:sp>
        <p:sp>
          <p:nvSpPr>
            <p:cNvPr id="202863" name="Text Box 111"/>
            <p:cNvSpPr txBox="1">
              <a:spLocks noChangeArrowheads="1"/>
            </p:cNvSpPr>
            <p:nvPr/>
          </p:nvSpPr>
          <p:spPr bwMode="auto">
            <a:xfrm>
              <a:off x="3093" y="2018"/>
              <a:ext cx="3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t>(i,j)</a:t>
              </a:r>
            </a:p>
          </p:txBody>
        </p:sp>
      </p:grpSp>
      <p:grpSp>
        <p:nvGrpSpPr>
          <p:cNvPr id="202869" name="Group 117"/>
          <p:cNvGrpSpPr>
            <a:grpSpLocks/>
          </p:cNvGrpSpPr>
          <p:nvPr/>
        </p:nvGrpSpPr>
        <p:grpSpPr bwMode="auto">
          <a:xfrm>
            <a:off x="4932363" y="3789363"/>
            <a:ext cx="2209800" cy="2057400"/>
            <a:chOff x="3168" y="2160"/>
            <a:chExt cx="1392" cy="1296"/>
          </a:xfrm>
        </p:grpSpPr>
        <p:sp>
          <p:nvSpPr>
            <p:cNvPr id="202865" name="Line 113"/>
            <p:cNvSpPr>
              <a:spLocks noChangeShapeType="1"/>
            </p:cNvSpPr>
            <p:nvPr/>
          </p:nvSpPr>
          <p:spPr bwMode="auto">
            <a:xfrm>
              <a:off x="3168" y="3456"/>
              <a:ext cx="672" cy="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866" name="Line 114"/>
            <p:cNvSpPr>
              <a:spLocks noChangeShapeType="1"/>
            </p:cNvSpPr>
            <p:nvPr/>
          </p:nvSpPr>
          <p:spPr bwMode="auto">
            <a:xfrm flipV="1">
              <a:off x="3792" y="2160"/>
              <a:ext cx="192" cy="1296"/>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867" name="Line 115"/>
            <p:cNvSpPr>
              <a:spLocks noChangeShapeType="1"/>
            </p:cNvSpPr>
            <p:nvPr/>
          </p:nvSpPr>
          <p:spPr bwMode="auto">
            <a:xfrm>
              <a:off x="3984" y="3456"/>
              <a:ext cx="576" cy="0"/>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2868" name="Line 116"/>
            <p:cNvSpPr>
              <a:spLocks noChangeShapeType="1"/>
            </p:cNvSpPr>
            <p:nvPr/>
          </p:nvSpPr>
          <p:spPr bwMode="auto">
            <a:xfrm>
              <a:off x="3984" y="2160"/>
              <a:ext cx="0" cy="1296"/>
            </a:xfrm>
            <a:prstGeom prst="line">
              <a:avLst/>
            </a:prstGeom>
            <a:noFill/>
            <a:ln w="28575">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2870" name="Text Box 118"/>
          <p:cNvSpPr txBox="1">
            <a:spLocks noChangeArrowheads="1"/>
          </p:cNvSpPr>
          <p:nvPr/>
        </p:nvSpPr>
        <p:spPr bwMode="auto">
          <a:xfrm>
            <a:off x="827088" y="6308725"/>
            <a:ext cx="21336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a:latin typeface="Times New Roman" pitchFamily="18" charset="0"/>
                <a:ea typeface="黑体" pitchFamily="2" charset="-122"/>
              </a:rPr>
              <a:t>线性对比度展宽</a:t>
            </a:r>
          </a:p>
        </p:txBody>
      </p:sp>
      <p:sp>
        <p:nvSpPr>
          <p:cNvPr id="202871" name="Text Box 119"/>
          <p:cNvSpPr txBox="1">
            <a:spLocks noChangeArrowheads="1"/>
          </p:cNvSpPr>
          <p:nvPr/>
        </p:nvSpPr>
        <p:spPr bwMode="auto">
          <a:xfrm>
            <a:off x="5795963" y="6308725"/>
            <a:ext cx="1143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latin typeface="Times New Roman" pitchFamily="18" charset="0"/>
                <a:ea typeface="黑体" pitchFamily="2" charset="-122"/>
              </a:rPr>
              <a:t>灰级窗</a:t>
            </a:r>
          </a:p>
        </p:txBody>
      </p:sp>
      <p:sp>
        <p:nvSpPr>
          <p:cNvPr id="202873" name="AutoShape 121">
            <a:hlinkClick r:id="rId3" action="ppaction://hlinksldjump"/>
          </p:cNvPr>
          <p:cNvSpPr>
            <a:spLocks noChangeArrowheads="1"/>
          </p:cNvSpPr>
          <p:nvPr/>
        </p:nvSpPr>
        <p:spPr bwMode="auto">
          <a:xfrm>
            <a:off x="8459788" y="6381750"/>
            <a:ext cx="358775" cy="360363"/>
          </a:xfrm>
          <a:prstGeom prst="flowChartPunchedTap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9703189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2755">
                                            <p:txEl>
                                              <p:pRg st="0" end="0"/>
                                            </p:txEl>
                                          </p:spTgt>
                                        </p:tgtEl>
                                        <p:attrNameLst>
                                          <p:attrName>style.visibility</p:attrName>
                                        </p:attrNameLst>
                                      </p:cBhvr>
                                      <p:to>
                                        <p:strVal val="visible"/>
                                      </p:to>
                                    </p:set>
                                    <p:anim calcmode="lin" valueType="num">
                                      <p:cBhvr additive="base">
                                        <p:cTn id="7" dur="500" fill="hold"/>
                                        <p:tgtEl>
                                          <p:spTgt spid="2027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027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02861"/>
                                        </p:tgtEl>
                                        <p:attrNameLst>
                                          <p:attrName>style.visibility</p:attrName>
                                        </p:attrNameLst>
                                      </p:cBhvr>
                                      <p:to>
                                        <p:strVal val="visible"/>
                                      </p:to>
                                    </p:set>
                                    <p:anim calcmode="lin" valueType="num">
                                      <p:cBhvr additive="base">
                                        <p:cTn id="13" dur="500" fill="hold"/>
                                        <p:tgtEl>
                                          <p:spTgt spid="202861"/>
                                        </p:tgtEl>
                                        <p:attrNameLst>
                                          <p:attrName>ppt_x</p:attrName>
                                        </p:attrNameLst>
                                      </p:cBhvr>
                                      <p:tavLst>
                                        <p:tav tm="0">
                                          <p:val>
                                            <p:strVal val="0-#ppt_w/2"/>
                                          </p:val>
                                        </p:tav>
                                        <p:tav tm="100000">
                                          <p:val>
                                            <p:strVal val="#ppt_x"/>
                                          </p:val>
                                        </p:tav>
                                      </p:tavLst>
                                    </p:anim>
                                    <p:anim calcmode="lin" valueType="num">
                                      <p:cBhvr additive="base">
                                        <p:cTn id="14" dur="500" fill="hold"/>
                                        <p:tgtEl>
                                          <p:spTgt spid="202861"/>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02870"/>
                                        </p:tgtEl>
                                        <p:attrNameLst>
                                          <p:attrName>style.visibility</p:attrName>
                                        </p:attrNameLst>
                                      </p:cBhvr>
                                      <p:to>
                                        <p:strVal val="visible"/>
                                      </p:to>
                                    </p:set>
                                    <p:anim calcmode="lin" valueType="num">
                                      <p:cBhvr additive="base">
                                        <p:cTn id="19" dur="500" fill="hold"/>
                                        <p:tgtEl>
                                          <p:spTgt spid="202870"/>
                                        </p:tgtEl>
                                        <p:attrNameLst>
                                          <p:attrName>ppt_x</p:attrName>
                                        </p:attrNameLst>
                                      </p:cBhvr>
                                      <p:tavLst>
                                        <p:tav tm="0">
                                          <p:val>
                                            <p:strVal val="0-#ppt_w/2"/>
                                          </p:val>
                                        </p:tav>
                                        <p:tav tm="100000">
                                          <p:val>
                                            <p:strVal val="#ppt_x"/>
                                          </p:val>
                                        </p:tav>
                                      </p:tavLst>
                                    </p:anim>
                                    <p:anim calcmode="lin" valueType="num">
                                      <p:cBhvr additive="base">
                                        <p:cTn id="20" dur="500" fill="hold"/>
                                        <p:tgtEl>
                                          <p:spTgt spid="202870"/>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02808"/>
                                        </p:tgtEl>
                                        <p:attrNameLst>
                                          <p:attrName>style.visibility</p:attrName>
                                        </p:attrNameLst>
                                      </p:cBhvr>
                                      <p:to>
                                        <p:strVal val="visible"/>
                                      </p:to>
                                    </p:set>
                                    <p:anim calcmode="lin" valueType="num">
                                      <p:cBhvr additive="base">
                                        <p:cTn id="25" dur="500" fill="hold"/>
                                        <p:tgtEl>
                                          <p:spTgt spid="202808"/>
                                        </p:tgtEl>
                                        <p:attrNameLst>
                                          <p:attrName>ppt_x</p:attrName>
                                        </p:attrNameLst>
                                      </p:cBhvr>
                                      <p:tavLst>
                                        <p:tav tm="0">
                                          <p:val>
                                            <p:strVal val="#ppt_x"/>
                                          </p:val>
                                        </p:tav>
                                        <p:tav tm="100000">
                                          <p:val>
                                            <p:strVal val="#ppt_x"/>
                                          </p:val>
                                        </p:tav>
                                      </p:tavLst>
                                    </p:anim>
                                    <p:anim calcmode="lin" valueType="num">
                                      <p:cBhvr additive="base">
                                        <p:cTn id="26" dur="500" fill="hold"/>
                                        <p:tgtEl>
                                          <p:spTgt spid="202808"/>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202864"/>
                                        </p:tgtEl>
                                        <p:attrNameLst>
                                          <p:attrName>style.visibility</p:attrName>
                                        </p:attrNameLst>
                                      </p:cBhvr>
                                      <p:to>
                                        <p:strVal val="visible"/>
                                      </p:to>
                                    </p:set>
                                    <p:anim calcmode="lin" valueType="num">
                                      <p:cBhvr additive="base">
                                        <p:cTn id="31" dur="500" fill="hold"/>
                                        <p:tgtEl>
                                          <p:spTgt spid="202864"/>
                                        </p:tgtEl>
                                        <p:attrNameLst>
                                          <p:attrName>ppt_x</p:attrName>
                                        </p:attrNameLst>
                                      </p:cBhvr>
                                      <p:tavLst>
                                        <p:tav tm="0">
                                          <p:val>
                                            <p:strVal val="0-#ppt_w/2"/>
                                          </p:val>
                                        </p:tav>
                                        <p:tav tm="100000">
                                          <p:val>
                                            <p:strVal val="#ppt_x"/>
                                          </p:val>
                                        </p:tav>
                                      </p:tavLst>
                                    </p:anim>
                                    <p:anim calcmode="lin" valueType="num">
                                      <p:cBhvr additive="base">
                                        <p:cTn id="32" dur="500" fill="hold"/>
                                        <p:tgtEl>
                                          <p:spTgt spid="202864"/>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02871"/>
                                        </p:tgtEl>
                                        <p:attrNameLst>
                                          <p:attrName>style.visibility</p:attrName>
                                        </p:attrNameLst>
                                      </p:cBhvr>
                                      <p:to>
                                        <p:strVal val="visible"/>
                                      </p:to>
                                    </p:set>
                                    <p:animEffect transition="in" filter="dissolve">
                                      <p:cBhvr>
                                        <p:cTn id="37" dur="500"/>
                                        <p:tgtEl>
                                          <p:spTgt spid="20287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nodeType="clickEffect">
                                  <p:stCondLst>
                                    <p:cond delay="0"/>
                                  </p:stCondLst>
                                  <p:childTnLst>
                                    <p:set>
                                      <p:cBhvr>
                                        <p:cTn id="41" dur="1" fill="hold">
                                          <p:stCondLst>
                                            <p:cond delay="0"/>
                                          </p:stCondLst>
                                        </p:cTn>
                                        <p:tgtEl>
                                          <p:spTgt spid="202869"/>
                                        </p:tgtEl>
                                        <p:attrNameLst>
                                          <p:attrName>style.visibility</p:attrName>
                                        </p:attrNameLst>
                                      </p:cBhvr>
                                      <p:to>
                                        <p:strVal val="visible"/>
                                      </p:to>
                                    </p:set>
                                    <p:animEffect transition="in" filter="dissolve">
                                      <p:cBhvr>
                                        <p:cTn id="42" dur="500"/>
                                        <p:tgtEl>
                                          <p:spTgt spid="2028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755" grpId="0" build="p" autoUpdateAnimBg="0"/>
      <p:bldP spid="202808" grpId="0" animBg="1"/>
      <p:bldP spid="202870" grpId="0" autoUpdateAnimBg="0"/>
      <p:bldP spid="202871"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9058" name="Rectangle 2"/>
          <p:cNvSpPr>
            <a:spLocks noGrp="1" noChangeArrowheads="1"/>
          </p:cNvSpPr>
          <p:nvPr>
            <p:ph type="title"/>
          </p:nvPr>
        </p:nvSpPr>
        <p:spPr>
          <a:xfrm>
            <a:off x="395288" y="260697"/>
            <a:ext cx="8137152" cy="1008063"/>
          </a:xfrm>
        </p:spPr>
        <p:txBody>
          <a:bodyPr/>
          <a:lstStyle/>
          <a:p>
            <a:pPr algn="ctr"/>
            <a:r>
              <a:rPr lang="zh-CN" altLang="en-US" sz="3600" dirty="0">
                <a:solidFill>
                  <a:srgbClr val="FFCC99"/>
                </a:solidFill>
                <a:latin typeface="黑体" pitchFamily="2" charset="-122"/>
                <a:ea typeface="黑体" pitchFamily="2" charset="-122"/>
              </a:rPr>
              <a:t>动态范围调整</a:t>
            </a:r>
            <a:br>
              <a:rPr lang="zh-CN" altLang="en-US" sz="3600" dirty="0">
                <a:solidFill>
                  <a:srgbClr val="FFCC99"/>
                </a:solidFill>
                <a:latin typeface="黑体" pitchFamily="2" charset="-122"/>
                <a:ea typeface="黑体" pitchFamily="2" charset="-122"/>
              </a:rPr>
            </a:br>
            <a:r>
              <a:rPr lang="zh-CN" altLang="en-US" sz="3600" dirty="0">
                <a:solidFill>
                  <a:srgbClr val="FFCC99"/>
                </a:solidFill>
                <a:latin typeface="黑体" pitchFamily="2" charset="-122"/>
                <a:ea typeface="黑体" pitchFamily="2" charset="-122"/>
              </a:rPr>
              <a:t>            </a:t>
            </a:r>
            <a:r>
              <a:rPr lang="en-US" altLang="zh-CN" sz="3600" dirty="0">
                <a:solidFill>
                  <a:srgbClr val="FFCC99"/>
                </a:solidFill>
                <a:latin typeface="黑体" pitchFamily="2" charset="-122"/>
                <a:ea typeface="黑体" pitchFamily="2" charset="-122"/>
              </a:rPr>
              <a:t>—— </a:t>
            </a:r>
            <a:r>
              <a:rPr lang="zh-CN" altLang="en-US" sz="3600" dirty="0">
                <a:solidFill>
                  <a:srgbClr val="FFCC99"/>
                </a:solidFill>
                <a:latin typeface="黑体" pitchFamily="2" charset="-122"/>
                <a:ea typeface="黑体" pitchFamily="2" charset="-122"/>
              </a:rPr>
              <a:t>动态范围的概念</a:t>
            </a:r>
          </a:p>
        </p:txBody>
      </p:sp>
      <p:sp>
        <p:nvSpPr>
          <p:cNvPr id="429059" name="Rectangle 3"/>
          <p:cNvSpPr>
            <a:spLocks noGrp="1" noChangeArrowheads="1"/>
          </p:cNvSpPr>
          <p:nvPr>
            <p:ph type="body" idx="1"/>
          </p:nvPr>
        </p:nvSpPr>
        <p:spPr>
          <a:xfrm>
            <a:off x="611188" y="2060575"/>
            <a:ext cx="7921625" cy="4032250"/>
          </a:xfrm>
        </p:spPr>
        <p:txBody>
          <a:bodyPr/>
          <a:lstStyle/>
          <a:p>
            <a:pPr>
              <a:lnSpc>
                <a:spcPct val="120000"/>
              </a:lnSpc>
            </a:pPr>
            <a:r>
              <a:rPr lang="zh-CN" altLang="en-US" sz="2800" b="1">
                <a:solidFill>
                  <a:srgbClr val="FF99CC"/>
                </a:solidFill>
                <a:effectLst/>
                <a:latin typeface="华文细黑" pitchFamily="2" charset="-122"/>
                <a:ea typeface="华文细黑" pitchFamily="2" charset="-122"/>
              </a:rPr>
              <a:t>动态范围：</a:t>
            </a:r>
            <a:r>
              <a:rPr lang="zh-CN" altLang="en-US" sz="2800" b="1">
                <a:effectLst/>
                <a:latin typeface="华文细黑" pitchFamily="2" charset="-122"/>
                <a:ea typeface="华文细黑" pitchFamily="2" charset="-122"/>
              </a:rPr>
              <a:t>是指图像中所记录的场景中从暗到亮的变化范围。</a:t>
            </a:r>
          </a:p>
          <a:p>
            <a:pPr>
              <a:lnSpc>
                <a:spcPct val="120000"/>
              </a:lnSpc>
            </a:pPr>
            <a:endParaRPr lang="zh-CN" altLang="en-US" sz="2800" b="1">
              <a:effectLst/>
              <a:latin typeface="华文细黑" pitchFamily="2" charset="-122"/>
              <a:ea typeface="华文细黑" pitchFamily="2" charset="-122"/>
            </a:endParaRPr>
          </a:p>
          <a:p>
            <a:pPr>
              <a:lnSpc>
                <a:spcPct val="120000"/>
              </a:lnSpc>
            </a:pPr>
            <a:r>
              <a:rPr lang="zh-CN" altLang="en-US" sz="2800" b="1">
                <a:solidFill>
                  <a:srgbClr val="FF99CC"/>
                </a:solidFill>
                <a:effectLst/>
                <a:latin typeface="华文细黑" pitchFamily="2" charset="-122"/>
                <a:ea typeface="华文细黑" pitchFamily="2" charset="-122"/>
              </a:rPr>
              <a:t>动态范围对人视觉的影响：</a:t>
            </a:r>
            <a:r>
              <a:rPr lang="zh-CN" altLang="en-US" sz="2800" b="1">
                <a:effectLst/>
                <a:latin typeface="华文细黑" pitchFamily="2" charset="-122"/>
                <a:ea typeface="华文细黑" pitchFamily="2" charset="-122"/>
              </a:rPr>
              <a:t>由于人眼所可以分辨的灰度的变化范围是有限的，所以当动态范围太大时，很高的亮度值把暗区的信号都掩盖了。</a:t>
            </a:r>
          </a:p>
        </p:txBody>
      </p:sp>
    </p:spTree>
    <p:extLst>
      <p:ext uri="{BB962C8B-B14F-4D97-AF65-F5344CB8AC3E}">
        <p14:creationId xmlns:p14="http://schemas.microsoft.com/office/powerpoint/2010/main" val="35969614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9059">
                                            <p:txEl>
                                              <p:pRg st="0" end="0"/>
                                            </p:txEl>
                                          </p:spTgt>
                                        </p:tgtEl>
                                        <p:attrNameLst>
                                          <p:attrName>style.visibility</p:attrName>
                                        </p:attrNameLst>
                                      </p:cBhvr>
                                      <p:to>
                                        <p:strVal val="visible"/>
                                      </p:to>
                                    </p:set>
                                    <p:anim calcmode="lin" valueType="num">
                                      <p:cBhvr additive="base">
                                        <p:cTn id="7" dur="500" fill="hold"/>
                                        <p:tgtEl>
                                          <p:spTgt spid="42905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290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29059">
                                            <p:txEl>
                                              <p:pRg st="2" end="2"/>
                                            </p:txEl>
                                          </p:spTgt>
                                        </p:tgtEl>
                                        <p:attrNameLst>
                                          <p:attrName>style.visibility</p:attrName>
                                        </p:attrNameLst>
                                      </p:cBhvr>
                                      <p:to>
                                        <p:strVal val="visible"/>
                                      </p:to>
                                    </p:set>
                                    <p:anim calcmode="lin" valueType="num">
                                      <p:cBhvr additive="base">
                                        <p:cTn id="13" dur="500" fill="hold"/>
                                        <p:tgtEl>
                                          <p:spTgt spid="429059">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2905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5" presetClass="entr" presetSubtype="10" fill="hold" nodeType="clickEffect">
                                  <p:stCondLst>
                                    <p:cond delay="0"/>
                                  </p:stCondLst>
                                  <p:childTnLst>
                                    <p:set>
                                      <p:cBhvr>
                                        <p:cTn id="18" dur="1" fill="hold">
                                          <p:stCondLst>
                                            <p:cond delay="0"/>
                                          </p:stCondLst>
                                        </p:cTn>
                                        <p:tgtEl>
                                          <p:spTgt spid="429059">
                                            <p:txEl>
                                              <p:charRg st="21" end="34"/>
                                            </p:txEl>
                                          </p:spTgt>
                                        </p:tgtEl>
                                        <p:attrNameLst>
                                          <p:attrName>style.visibility</p:attrName>
                                        </p:attrNameLst>
                                      </p:cBhvr>
                                      <p:to>
                                        <p:strVal val="visible"/>
                                      </p:to>
                                    </p:set>
                                    <p:animEffect transition="in" filter="checkerboard(across)">
                                      <p:cBhvr>
                                        <p:cTn id="19" dur="500"/>
                                        <p:tgtEl>
                                          <p:spTgt spid="429059">
                                            <p:txEl>
                                              <p:charRg st="21" end="34"/>
                                            </p:txEl>
                                          </p:spTgt>
                                        </p:tgtEl>
                                      </p:cBhvr>
                                    </p:animEffect>
                                  </p:childTnLst>
                                </p:cTn>
                              </p:par>
                              <p:par>
                                <p:cTn id="20" presetID="5" presetClass="entr" presetSubtype="10" fill="hold" nodeType="withEffect">
                                  <p:stCondLst>
                                    <p:cond delay="0"/>
                                  </p:stCondLst>
                                  <p:childTnLst>
                                    <p:set>
                                      <p:cBhvr>
                                        <p:cTn id="21" dur="1" fill="hold">
                                          <p:stCondLst>
                                            <p:cond delay="0"/>
                                          </p:stCondLst>
                                        </p:cTn>
                                        <p:tgtEl>
                                          <p:spTgt spid="429059">
                                            <p:txEl>
                                              <p:charRg st="34" end="91"/>
                                            </p:txEl>
                                          </p:spTgt>
                                        </p:tgtEl>
                                        <p:attrNameLst>
                                          <p:attrName>style.visibility</p:attrName>
                                        </p:attrNameLst>
                                      </p:cBhvr>
                                      <p:to>
                                        <p:strVal val="visible"/>
                                      </p:to>
                                    </p:set>
                                    <p:animEffect transition="in" filter="checkerboard(across)">
                                      <p:cBhvr>
                                        <p:cTn id="22" dur="500"/>
                                        <p:tgtEl>
                                          <p:spTgt spid="429059">
                                            <p:txEl>
                                              <p:charRg st="34" end="9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429059">
                                            <p:txEl>
                                              <p:charRg st="91" end="91"/>
                                            </p:txEl>
                                          </p:spTgt>
                                        </p:tgtEl>
                                        <p:attrNameLst>
                                          <p:attrName>style.visibility</p:attrName>
                                        </p:attrNameLst>
                                      </p:cBhvr>
                                      <p:to>
                                        <p:strVal val="visible"/>
                                      </p:to>
                                    </p:set>
                                    <p:animEffect transition="in" filter="checkerboard(across)">
                                      <p:cBhvr>
                                        <p:cTn id="27" dur="500"/>
                                        <p:tgtEl>
                                          <p:spTgt spid="429059">
                                            <p:txEl>
                                              <p:charRg st="91" end="91"/>
                                            </p:txEl>
                                          </p:spTgt>
                                        </p:tgtEl>
                                      </p:cBhvr>
                                    </p:animEffect>
                                  </p:childTnLst>
                                </p:cTn>
                              </p:par>
                              <p:par>
                                <p:cTn id="28" presetID="5" presetClass="entr" presetSubtype="10" fill="hold" nodeType="withEffect">
                                  <p:stCondLst>
                                    <p:cond delay="0"/>
                                  </p:stCondLst>
                                  <p:childTnLst>
                                    <p:set>
                                      <p:cBhvr>
                                        <p:cTn id="29" dur="1" fill="hold">
                                          <p:stCondLst>
                                            <p:cond delay="0"/>
                                          </p:stCondLst>
                                        </p:cTn>
                                        <p:tgtEl>
                                          <p:spTgt spid="429059">
                                            <p:txEl>
                                              <p:charRg st="91" end="91"/>
                                            </p:txEl>
                                          </p:spTgt>
                                        </p:tgtEl>
                                        <p:attrNameLst>
                                          <p:attrName>style.visibility</p:attrName>
                                        </p:attrNameLst>
                                      </p:cBhvr>
                                      <p:to>
                                        <p:strVal val="visible"/>
                                      </p:to>
                                    </p:set>
                                    <p:animEffect transition="in" filter="checkerboard(across)">
                                      <p:cBhvr>
                                        <p:cTn id="30" dur="500"/>
                                        <p:tgtEl>
                                          <p:spTgt spid="429059">
                                            <p:txEl>
                                              <p:charRg st="91" end="9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059" grpId="0" build="p"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082" name="Rectangle 2"/>
          <p:cNvSpPr>
            <a:spLocks noGrp="1" noChangeArrowheads="1"/>
          </p:cNvSpPr>
          <p:nvPr>
            <p:ph type="title"/>
          </p:nvPr>
        </p:nvSpPr>
        <p:spPr>
          <a:xfrm>
            <a:off x="539750" y="404813"/>
            <a:ext cx="8352730" cy="1079500"/>
          </a:xfrm>
        </p:spPr>
        <p:txBody>
          <a:bodyPr/>
          <a:lstStyle/>
          <a:p>
            <a:pPr algn="ctr"/>
            <a:r>
              <a:rPr lang="zh-CN" altLang="en-US" sz="3600" dirty="0">
                <a:solidFill>
                  <a:srgbClr val="FFCC99"/>
                </a:solidFill>
                <a:latin typeface="黑体" pitchFamily="2" charset="-122"/>
                <a:ea typeface="黑体" pitchFamily="2" charset="-122"/>
              </a:rPr>
              <a:t>动态范围调整</a:t>
            </a:r>
            <a:br>
              <a:rPr lang="zh-CN" altLang="en-US" sz="3600" dirty="0">
                <a:solidFill>
                  <a:srgbClr val="FFCC99"/>
                </a:solidFill>
                <a:latin typeface="黑体" pitchFamily="2" charset="-122"/>
                <a:ea typeface="黑体" pitchFamily="2" charset="-122"/>
              </a:rPr>
            </a:br>
            <a:r>
              <a:rPr lang="zh-CN" altLang="en-US" sz="3600" dirty="0">
                <a:solidFill>
                  <a:srgbClr val="FFCC99"/>
                </a:solidFill>
                <a:latin typeface="黑体" pitchFamily="2" charset="-122"/>
                <a:ea typeface="黑体" pitchFamily="2" charset="-122"/>
              </a:rPr>
              <a:t>         </a:t>
            </a:r>
            <a:r>
              <a:rPr lang="en-US" altLang="zh-CN" sz="3600" dirty="0">
                <a:solidFill>
                  <a:srgbClr val="FFCC99"/>
                </a:solidFill>
                <a:latin typeface="黑体" pitchFamily="2" charset="-122"/>
                <a:ea typeface="黑体" pitchFamily="2" charset="-122"/>
              </a:rPr>
              <a:t>—— </a:t>
            </a:r>
            <a:r>
              <a:rPr lang="zh-CN" altLang="en-US" sz="3600" dirty="0">
                <a:solidFill>
                  <a:srgbClr val="FFCC99"/>
                </a:solidFill>
                <a:latin typeface="黑体" pitchFamily="2" charset="-122"/>
                <a:ea typeface="黑体" pitchFamily="2" charset="-122"/>
              </a:rPr>
              <a:t>动态范围调整的思路</a:t>
            </a:r>
          </a:p>
        </p:txBody>
      </p:sp>
      <p:sp>
        <p:nvSpPr>
          <p:cNvPr id="430083" name="Rectangle 3"/>
          <p:cNvSpPr>
            <a:spLocks noGrp="1" noChangeArrowheads="1"/>
          </p:cNvSpPr>
          <p:nvPr>
            <p:ph type="body" idx="1"/>
          </p:nvPr>
        </p:nvSpPr>
        <p:spPr>
          <a:xfrm>
            <a:off x="539750" y="1700213"/>
            <a:ext cx="7980363" cy="4489450"/>
          </a:xfrm>
        </p:spPr>
        <p:txBody>
          <a:bodyPr/>
          <a:lstStyle/>
          <a:p>
            <a:pPr>
              <a:lnSpc>
                <a:spcPct val="120000"/>
              </a:lnSpc>
            </a:pPr>
            <a:r>
              <a:rPr lang="zh-CN" altLang="en-US" sz="2800" b="1" dirty="0">
                <a:solidFill>
                  <a:srgbClr val="FF99CC"/>
                </a:solidFill>
                <a:effectLst/>
                <a:latin typeface="华文细黑" pitchFamily="2" charset="-122"/>
                <a:ea typeface="华文细黑" pitchFamily="2" charset="-122"/>
              </a:rPr>
              <a:t>动态范围调整思路：</a:t>
            </a:r>
          </a:p>
          <a:p>
            <a:pPr>
              <a:lnSpc>
                <a:spcPct val="120000"/>
              </a:lnSpc>
              <a:buFont typeface="Wingdings" pitchFamily="2" charset="2"/>
              <a:buNone/>
            </a:pPr>
            <a:r>
              <a:rPr lang="zh-CN" altLang="en-US" sz="2800" b="1" dirty="0">
                <a:effectLst/>
                <a:latin typeface="华文细黑" pitchFamily="2" charset="-122"/>
                <a:ea typeface="华文细黑" pitchFamily="2" charset="-122"/>
              </a:rPr>
              <a:t>           通过</a:t>
            </a:r>
            <a:r>
              <a:rPr lang="zh-CN" altLang="en-US" sz="2800" b="1" dirty="0">
                <a:solidFill>
                  <a:srgbClr val="E04260"/>
                </a:solidFill>
                <a:effectLst/>
                <a:latin typeface="华文细黑" pitchFamily="2" charset="-122"/>
                <a:ea typeface="华文细黑" pitchFamily="2" charset="-122"/>
              </a:rPr>
              <a:t>动态范围的压缩</a:t>
            </a:r>
            <a:r>
              <a:rPr lang="zh-CN" altLang="en-US" sz="2800" b="1" dirty="0">
                <a:effectLst/>
                <a:latin typeface="华文细黑" pitchFamily="2" charset="-122"/>
                <a:ea typeface="华文细黑" pitchFamily="2" charset="-122"/>
              </a:rPr>
              <a:t>可以将所关心部分的灰度级的变化范围</a:t>
            </a:r>
            <a:r>
              <a:rPr lang="zh-CN" altLang="en-US" sz="2800" b="1" dirty="0">
                <a:solidFill>
                  <a:srgbClr val="00FF00"/>
                </a:solidFill>
                <a:effectLst/>
                <a:latin typeface="华文细黑" pitchFamily="2" charset="-122"/>
                <a:ea typeface="华文细黑" pitchFamily="2" charset="-122"/>
              </a:rPr>
              <a:t>扩大</a:t>
            </a:r>
            <a:r>
              <a:rPr lang="zh-CN" altLang="en-US" sz="2800" b="1" dirty="0">
                <a:effectLst/>
                <a:latin typeface="华文细黑" pitchFamily="2" charset="-122"/>
                <a:ea typeface="华文细黑" pitchFamily="2" charset="-122"/>
              </a:rPr>
              <a:t>。</a:t>
            </a:r>
          </a:p>
          <a:p>
            <a:pPr>
              <a:lnSpc>
                <a:spcPct val="120000"/>
              </a:lnSpc>
              <a:buFont typeface="Wingdings" pitchFamily="2" charset="2"/>
              <a:buNone/>
            </a:pPr>
            <a:endParaRPr lang="zh-CN" altLang="en-US" sz="2800" b="1" dirty="0">
              <a:effectLst/>
              <a:latin typeface="华文细黑" pitchFamily="2" charset="-122"/>
              <a:ea typeface="华文细黑" pitchFamily="2" charset="-122"/>
            </a:endParaRPr>
          </a:p>
          <a:p>
            <a:pPr>
              <a:lnSpc>
                <a:spcPct val="120000"/>
              </a:lnSpc>
            </a:pPr>
            <a:r>
              <a:rPr lang="zh-CN" altLang="en-US" sz="2800" b="1" dirty="0">
                <a:solidFill>
                  <a:srgbClr val="FF7C80"/>
                </a:solidFill>
                <a:effectLst/>
                <a:latin typeface="华文细黑" pitchFamily="2" charset="-122"/>
                <a:ea typeface="华文细黑" pitchFamily="2" charset="-122"/>
              </a:rPr>
              <a:t>动态范围调整方法分为以下两种：</a:t>
            </a:r>
          </a:p>
          <a:p>
            <a:pPr>
              <a:lnSpc>
                <a:spcPct val="120000"/>
              </a:lnSpc>
              <a:buFont typeface="Wingdings" pitchFamily="2" charset="2"/>
              <a:buNone/>
            </a:pPr>
            <a:r>
              <a:rPr lang="en-US" altLang="zh-CN" sz="2800" b="1" dirty="0">
                <a:effectLst/>
                <a:latin typeface="华文细黑" pitchFamily="2" charset="-122"/>
                <a:ea typeface="华文细黑" pitchFamily="2" charset="-122"/>
              </a:rPr>
              <a:t>1</a:t>
            </a:r>
            <a:r>
              <a:rPr lang="zh-CN" altLang="en-US" sz="2800" b="1" dirty="0">
                <a:effectLst/>
                <a:latin typeface="华文细黑" pitchFamily="2" charset="-122"/>
                <a:ea typeface="华文细黑" pitchFamily="2" charset="-122"/>
              </a:rPr>
              <a:t>）线性动态范围调整</a:t>
            </a:r>
          </a:p>
          <a:p>
            <a:pPr>
              <a:lnSpc>
                <a:spcPct val="120000"/>
              </a:lnSpc>
              <a:buFont typeface="Wingdings" pitchFamily="2" charset="2"/>
              <a:buNone/>
            </a:pPr>
            <a:r>
              <a:rPr lang="en-US" altLang="zh-CN" sz="2800" b="1" dirty="0">
                <a:effectLst/>
                <a:latin typeface="华文细黑" pitchFamily="2" charset="-122"/>
                <a:ea typeface="华文细黑" pitchFamily="2" charset="-122"/>
              </a:rPr>
              <a:t>2</a:t>
            </a:r>
            <a:r>
              <a:rPr lang="zh-CN" altLang="en-US" sz="2800" b="1" dirty="0">
                <a:effectLst/>
                <a:latin typeface="华文细黑" pitchFamily="2" charset="-122"/>
                <a:ea typeface="华文细黑" pitchFamily="2" charset="-122"/>
              </a:rPr>
              <a:t>）非线性动态范围调整</a:t>
            </a:r>
          </a:p>
        </p:txBody>
      </p:sp>
    </p:spTree>
    <p:extLst>
      <p:ext uri="{BB962C8B-B14F-4D97-AF65-F5344CB8AC3E}">
        <p14:creationId xmlns:p14="http://schemas.microsoft.com/office/powerpoint/2010/main" val="316458286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4018" name="Rectangle 2"/>
          <p:cNvSpPr>
            <a:spLocks noGrp="1" noChangeArrowheads="1"/>
          </p:cNvSpPr>
          <p:nvPr>
            <p:ph type="title"/>
          </p:nvPr>
        </p:nvSpPr>
        <p:spPr>
          <a:xfrm>
            <a:off x="395288" y="549275"/>
            <a:ext cx="8135937" cy="1079500"/>
          </a:xfrm>
        </p:spPr>
        <p:txBody>
          <a:bodyPr/>
          <a:lstStyle/>
          <a:p>
            <a:pPr algn="ctr"/>
            <a:r>
              <a:rPr lang="zh-CN" altLang="en-US" sz="3600">
                <a:solidFill>
                  <a:srgbClr val="FFCC99"/>
                </a:solidFill>
                <a:latin typeface="黑体" pitchFamily="2" charset="-122"/>
                <a:ea typeface="黑体" pitchFamily="2" charset="-122"/>
              </a:rPr>
              <a:t>线性动态范围调整</a:t>
            </a:r>
            <a:br>
              <a:rPr lang="zh-CN" altLang="en-US" sz="3600">
                <a:solidFill>
                  <a:srgbClr val="FFCC99"/>
                </a:solidFill>
                <a:latin typeface="黑体" pitchFamily="2" charset="-122"/>
                <a:ea typeface="黑体" pitchFamily="2" charset="-122"/>
              </a:rPr>
            </a:br>
            <a:r>
              <a:rPr lang="zh-CN" altLang="en-US" sz="3600">
                <a:solidFill>
                  <a:srgbClr val="FFCC99"/>
                </a:solidFill>
                <a:latin typeface="黑体" pitchFamily="2" charset="-122"/>
                <a:ea typeface="黑体" pitchFamily="2" charset="-122"/>
              </a:rPr>
              <a:t>                   </a:t>
            </a:r>
            <a:r>
              <a:rPr lang="en-US" altLang="zh-CN" sz="3600">
                <a:solidFill>
                  <a:srgbClr val="FFCC99"/>
                </a:solidFill>
                <a:latin typeface="黑体" pitchFamily="2" charset="-122"/>
                <a:ea typeface="黑体" pitchFamily="2" charset="-122"/>
              </a:rPr>
              <a:t>—— </a:t>
            </a:r>
            <a:r>
              <a:rPr lang="zh-CN" altLang="en-US" sz="3600">
                <a:solidFill>
                  <a:srgbClr val="FFCC99"/>
                </a:solidFill>
                <a:latin typeface="黑体" pitchFamily="2" charset="-122"/>
                <a:ea typeface="黑体" pitchFamily="2" charset="-122"/>
              </a:rPr>
              <a:t>基本思路</a:t>
            </a:r>
          </a:p>
        </p:txBody>
      </p:sp>
      <p:sp>
        <p:nvSpPr>
          <p:cNvPr id="214019" name="Rectangle 3"/>
          <p:cNvSpPr>
            <a:spLocks noGrp="1" noChangeArrowheads="1"/>
          </p:cNvSpPr>
          <p:nvPr>
            <p:ph type="body" idx="1"/>
          </p:nvPr>
        </p:nvSpPr>
        <p:spPr>
          <a:xfrm>
            <a:off x="457200" y="1812925"/>
            <a:ext cx="8147050" cy="3487738"/>
          </a:xfrm>
        </p:spPr>
        <p:txBody>
          <a:bodyPr/>
          <a:lstStyle/>
          <a:p>
            <a:pPr>
              <a:lnSpc>
                <a:spcPct val="120000"/>
              </a:lnSpc>
            </a:pPr>
            <a:r>
              <a:rPr lang="zh-CN" altLang="en-US" sz="2400" dirty="0">
                <a:effectLst/>
                <a:ea typeface="黑体" pitchFamily="2" charset="-122"/>
              </a:rPr>
              <a:t>通过把原图中“不太黑”的像素也变成黑，把原图中“不太白”的相素也变成白的方式，来压缩动态范围，使新的图像中，关心部分的</a:t>
            </a:r>
            <a:r>
              <a:rPr lang="zh-CN" altLang="en-US" sz="2400" dirty="0">
                <a:effectLst/>
                <a:ea typeface="黑体" pitchFamily="2" charset="-122"/>
                <a:hlinkClick r:id="rId3" action="ppaction://hlinksldjump"/>
              </a:rPr>
              <a:t>对比度可以展宽</a:t>
            </a:r>
            <a:r>
              <a:rPr lang="zh-CN" altLang="en-US" sz="2400" dirty="0">
                <a:effectLst/>
                <a:ea typeface="黑体" pitchFamily="2" charset="-122"/>
              </a:rPr>
              <a:t>。</a:t>
            </a:r>
          </a:p>
          <a:p>
            <a:pPr>
              <a:lnSpc>
                <a:spcPct val="120000"/>
              </a:lnSpc>
            </a:pPr>
            <a:endParaRPr lang="zh-CN" altLang="en-US" sz="2400" dirty="0">
              <a:effectLst/>
              <a:ea typeface="黑体" pitchFamily="2" charset="-122"/>
            </a:endParaRPr>
          </a:p>
          <a:p>
            <a:pPr>
              <a:lnSpc>
                <a:spcPct val="120000"/>
              </a:lnSpc>
            </a:pPr>
            <a:r>
              <a:rPr lang="zh-CN" altLang="en-US" sz="2400" dirty="0">
                <a:effectLst/>
                <a:ea typeface="黑体" pitchFamily="2" charset="-122"/>
              </a:rPr>
              <a:t>如下图所示，将原来</a:t>
            </a:r>
            <a:r>
              <a:rPr lang="en-US" altLang="zh-CN" sz="2400" dirty="0">
                <a:effectLst/>
                <a:latin typeface="黑体" pitchFamily="2" charset="-122"/>
                <a:ea typeface="黑体" pitchFamily="2" charset="-122"/>
              </a:rPr>
              <a:t>[0,255]</a:t>
            </a:r>
            <a:r>
              <a:rPr lang="zh-CN" altLang="en-US" sz="2400" dirty="0">
                <a:effectLst/>
                <a:ea typeface="黑体" pitchFamily="2" charset="-122"/>
              </a:rPr>
              <a:t>范围内的亮暗变化，压缩到</a:t>
            </a:r>
            <a:r>
              <a:rPr lang="en-US" altLang="zh-CN" sz="2400" dirty="0">
                <a:effectLst/>
                <a:latin typeface="黑体" pitchFamily="2" charset="-122"/>
                <a:ea typeface="黑体" pitchFamily="2" charset="-122"/>
              </a:rPr>
              <a:t>[</a:t>
            </a:r>
            <a:r>
              <a:rPr lang="en-US" altLang="zh-CN" sz="2400" dirty="0" err="1">
                <a:effectLst/>
                <a:latin typeface="黑体" pitchFamily="2" charset="-122"/>
                <a:ea typeface="黑体" pitchFamily="2" charset="-122"/>
              </a:rPr>
              <a:t>a,b</a:t>
            </a:r>
            <a:r>
              <a:rPr lang="en-US" altLang="zh-CN" sz="2400" dirty="0">
                <a:effectLst/>
                <a:latin typeface="黑体" pitchFamily="2" charset="-122"/>
                <a:ea typeface="黑体" pitchFamily="2" charset="-122"/>
              </a:rPr>
              <a:t>]</a:t>
            </a:r>
            <a:r>
              <a:rPr lang="zh-CN" altLang="en-US" sz="2400" dirty="0">
                <a:effectLst/>
                <a:ea typeface="黑体" pitchFamily="2" charset="-122"/>
              </a:rPr>
              <a:t>范围内。</a:t>
            </a:r>
          </a:p>
        </p:txBody>
      </p:sp>
      <p:grpSp>
        <p:nvGrpSpPr>
          <p:cNvPr id="214056" name="Group 40"/>
          <p:cNvGrpSpPr>
            <a:grpSpLocks/>
          </p:cNvGrpSpPr>
          <p:nvPr/>
        </p:nvGrpSpPr>
        <p:grpSpPr bwMode="auto">
          <a:xfrm>
            <a:off x="1979613" y="5013325"/>
            <a:ext cx="3743325" cy="1143000"/>
            <a:chOff x="1429" y="3249"/>
            <a:chExt cx="2358" cy="720"/>
          </a:xfrm>
        </p:grpSpPr>
        <p:grpSp>
          <p:nvGrpSpPr>
            <p:cNvPr id="214026" name="Group 10"/>
            <p:cNvGrpSpPr>
              <a:grpSpLocks/>
            </p:cNvGrpSpPr>
            <p:nvPr/>
          </p:nvGrpSpPr>
          <p:grpSpPr bwMode="auto">
            <a:xfrm>
              <a:off x="1510" y="3249"/>
              <a:ext cx="1872" cy="720"/>
              <a:chOff x="864" y="2112"/>
              <a:chExt cx="1872" cy="720"/>
            </a:xfrm>
          </p:grpSpPr>
          <p:sp>
            <p:nvSpPr>
              <p:cNvPr id="214020" name="Rectangle 4"/>
              <p:cNvSpPr>
                <a:spLocks noChangeArrowheads="1"/>
              </p:cNvSpPr>
              <p:nvPr/>
            </p:nvSpPr>
            <p:spPr bwMode="auto">
              <a:xfrm>
                <a:off x="864" y="2112"/>
                <a:ext cx="1872" cy="384"/>
              </a:xfrm>
              <a:prstGeom prst="rect">
                <a:avLst/>
              </a:prstGeom>
              <a:gradFill rotWithShape="0">
                <a:gsLst>
                  <a:gs pos="0">
                    <a:srgbClr val="FFFFFF">
                      <a:gamma/>
                      <a:shade val="0"/>
                      <a:invGamma/>
                    </a:srgbClr>
                  </a:gs>
                  <a:gs pos="100000">
                    <a:srgbClr val="FFFF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4022" name="Line 6"/>
              <p:cNvSpPr>
                <a:spLocks noChangeShapeType="1"/>
              </p:cNvSpPr>
              <p:nvPr/>
            </p:nvSpPr>
            <p:spPr bwMode="auto">
              <a:xfrm flipV="1">
                <a:off x="1056" y="2496"/>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4023" name="Line 7"/>
              <p:cNvSpPr>
                <a:spLocks noChangeShapeType="1"/>
              </p:cNvSpPr>
              <p:nvPr/>
            </p:nvSpPr>
            <p:spPr bwMode="auto">
              <a:xfrm flipV="1">
                <a:off x="2448" y="2496"/>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4024" name="Text Box 8"/>
              <p:cNvSpPr txBox="1">
                <a:spLocks noChangeArrowheads="1"/>
              </p:cNvSpPr>
              <p:nvPr/>
            </p:nvSpPr>
            <p:spPr bwMode="auto">
              <a:xfrm>
                <a:off x="960" y="2640"/>
                <a:ext cx="19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400">
                    <a:latin typeface="Times New Roman" pitchFamily="18" charset="0"/>
                  </a:rPr>
                  <a:t>黑</a:t>
                </a:r>
              </a:p>
            </p:txBody>
          </p:sp>
          <p:sp>
            <p:nvSpPr>
              <p:cNvPr id="214025" name="Text Box 9"/>
              <p:cNvSpPr txBox="1">
                <a:spLocks noChangeArrowheads="1"/>
              </p:cNvSpPr>
              <p:nvPr/>
            </p:nvSpPr>
            <p:spPr bwMode="auto">
              <a:xfrm>
                <a:off x="2352" y="2640"/>
                <a:ext cx="19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400">
                    <a:latin typeface="Times New Roman" pitchFamily="18" charset="0"/>
                  </a:rPr>
                  <a:t>白</a:t>
                </a:r>
              </a:p>
            </p:txBody>
          </p:sp>
        </p:grpSp>
        <p:sp>
          <p:nvSpPr>
            <p:cNvPr id="214029" name="Text Box 13"/>
            <p:cNvSpPr txBox="1">
              <a:spLocks noChangeArrowheads="1"/>
            </p:cNvSpPr>
            <p:nvPr/>
          </p:nvSpPr>
          <p:spPr bwMode="auto">
            <a:xfrm>
              <a:off x="1683" y="3549"/>
              <a:ext cx="2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黑体" pitchFamily="2" charset="-122"/>
                  <a:ea typeface="黑体" pitchFamily="2" charset="-122"/>
                </a:rPr>
                <a:t>a</a:t>
              </a:r>
            </a:p>
          </p:txBody>
        </p:sp>
        <p:sp>
          <p:nvSpPr>
            <p:cNvPr id="214030" name="Text Box 14"/>
            <p:cNvSpPr txBox="1">
              <a:spLocks noChangeArrowheads="1"/>
            </p:cNvSpPr>
            <p:nvPr/>
          </p:nvSpPr>
          <p:spPr bwMode="auto">
            <a:xfrm>
              <a:off x="3061" y="3576"/>
              <a:ext cx="2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黑体" pitchFamily="2" charset="-122"/>
                  <a:ea typeface="黑体" pitchFamily="2" charset="-122"/>
                </a:rPr>
                <a:t>b</a:t>
              </a:r>
            </a:p>
          </p:txBody>
        </p:sp>
        <p:sp>
          <p:nvSpPr>
            <p:cNvPr id="214031" name="Text Box 15"/>
            <p:cNvSpPr txBox="1">
              <a:spLocks noChangeArrowheads="1"/>
            </p:cNvSpPr>
            <p:nvPr/>
          </p:nvSpPr>
          <p:spPr bwMode="auto">
            <a:xfrm>
              <a:off x="1429" y="3576"/>
              <a:ext cx="2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黑体" pitchFamily="2" charset="-122"/>
                  <a:ea typeface="黑体" pitchFamily="2" charset="-122"/>
                </a:rPr>
                <a:t>0</a:t>
              </a:r>
            </a:p>
          </p:txBody>
        </p:sp>
        <p:sp>
          <p:nvSpPr>
            <p:cNvPr id="214032" name="Text Box 16"/>
            <p:cNvSpPr txBox="1">
              <a:spLocks noChangeArrowheads="1"/>
            </p:cNvSpPr>
            <p:nvPr/>
          </p:nvSpPr>
          <p:spPr bwMode="auto">
            <a:xfrm>
              <a:off x="3297" y="3594"/>
              <a:ext cx="49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黑体" pitchFamily="2" charset="-122"/>
                  <a:ea typeface="黑体" pitchFamily="2" charset="-122"/>
                </a:rPr>
                <a:t>255</a:t>
              </a:r>
            </a:p>
          </p:txBody>
        </p:sp>
      </p:grpSp>
    </p:spTree>
    <p:extLst>
      <p:ext uri="{BB962C8B-B14F-4D97-AF65-F5344CB8AC3E}">
        <p14:creationId xmlns:p14="http://schemas.microsoft.com/office/powerpoint/2010/main" val="232973652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Rot="1" noChangeArrowheads="1"/>
          </p:cNvSpPr>
          <p:nvPr>
            <p:ph type="title" idx="4294967295"/>
          </p:nvPr>
        </p:nvSpPr>
        <p:spPr>
          <a:xfrm>
            <a:off x="971550" y="2349500"/>
            <a:ext cx="7651750" cy="1431925"/>
          </a:xfrm>
          <a:prstGeom prst="rect">
            <a:avLst/>
          </a:prstGeom>
        </p:spPr>
        <p:txBody>
          <a:bodyPr/>
          <a:lstStyle/>
          <a:p>
            <a:pPr algn="ctr"/>
            <a:r>
              <a:rPr lang="zh-CN" altLang="en-US" sz="4800" dirty="0">
                <a:solidFill>
                  <a:schemeClr val="tx1"/>
                </a:solidFill>
                <a:effectLst/>
                <a:latin typeface="方正舒体" pitchFamily="2" charset="-122"/>
                <a:ea typeface="方正舒体" pitchFamily="2" charset="-122"/>
              </a:rPr>
              <a:t>第三章  图像增强</a:t>
            </a:r>
          </a:p>
        </p:txBody>
      </p:sp>
    </p:spTree>
    <p:extLst>
      <p:ext uri="{BB962C8B-B14F-4D97-AF65-F5344CB8AC3E}">
        <p14:creationId xmlns:p14="http://schemas.microsoft.com/office/powerpoint/2010/main" val="1669063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2"/>
          <p:cNvSpPr>
            <a:spLocks noGrp="1" noChangeArrowheads="1"/>
          </p:cNvSpPr>
          <p:nvPr>
            <p:ph type="title"/>
          </p:nvPr>
        </p:nvSpPr>
        <p:spPr>
          <a:xfrm>
            <a:off x="688975" y="577850"/>
            <a:ext cx="6430963" cy="614363"/>
          </a:xfrm>
        </p:spPr>
        <p:txBody>
          <a:bodyPr/>
          <a:lstStyle/>
          <a:p>
            <a:pPr algn="ctr"/>
            <a:r>
              <a:rPr lang="zh-CN" altLang="en-US" sz="3600">
                <a:solidFill>
                  <a:srgbClr val="FFCC99"/>
                </a:solidFill>
                <a:latin typeface="黑体" pitchFamily="2" charset="-122"/>
                <a:ea typeface="黑体" pitchFamily="2" charset="-122"/>
              </a:rPr>
              <a:t>线性动态范围调整效果示例</a:t>
            </a:r>
          </a:p>
        </p:txBody>
      </p:sp>
      <p:pic>
        <p:nvPicPr>
          <p:cNvPr id="215048" name="Picture 8" descr="第3章图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2349500"/>
            <a:ext cx="3810000" cy="2857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15049" name="Picture 9" descr="第3章图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362200"/>
            <a:ext cx="3810000" cy="2857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924217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15049"/>
                                        </p:tgtEl>
                                        <p:attrNameLst>
                                          <p:attrName>style.visibility</p:attrName>
                                        </p:attrNameLst>
                                      </p:cBhvr>
                                      <p:to>
                                        <p:strVal val="visible"/>
                                      </p:to>
                                    </p:set>
                                    <p:anim calcmode="lin" valueType="num">
                                      <p:cBhvr additive="base">
                                        <p:cTn id="7" dur="500" fill="hold"/>
                                        <p:tgtEl>
                                          <p:spTgt spid="215049"/>
                                        </p:tgtEl>
                                        <p:attrNameLst>
                                          <p:attrName>ppt_x</p:attrName>
                                        </p:attrNameLst>
                                      </p:cBhvr>
                                      <p:tavLst>
                                        <p:tav tm="0">
                                          <p:val>
                                            <p:strVal val="#ppt_x"/>
                                          </p:val>
                                        </p:tav>
                                        <p:tav tm="100000">
                                          <p:val>
                                            <p:strVal val="#ppt_x"/>
                                          </p:val>
                                        </p:tav>
                                      </p:tavLst>
                                    </p:anim>
                                    <p:anim calcmode="lin" valueType="num">
                                      <p:cBhvr additive="base">
                                        <p:cTn id="8" dur="500" fill="hold"/>
                                        <p:tgtEl>
                                          <p:spTgt spid="215049"/>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15048"/>
                                        </p:tgtEl>
                                        <p:attrNameLst>
                                          <p:attrName>style.visibility</p:attrName>
                                        </p:attrNameLst>
                                      </p:cBhvr>
                                      <p:to>
                                        <p:strVal val="visible"/>
                                      </p:to>
                                    </p:set>
                                    <p:anim calcmode="lin" valueType="num">
                                      <p:cBhvr additive="base">
                                        <p:cTn id="13" dur="500" fill="hold"/>
                                        <p:tgtEl>
                                          <p:spTgt spid="215048"/>
                                        </p:tgtEl>
                                        <p:attrNameLst>
                                          <p:attrName>ppt_x</p:attrName>
                                        </p:attrNameLst>
                                      </p:cBhvr>
                                      <p:tavLst>
                                        <p:tav tm="0">
                                          <p:val>
                                            <p:strVal val="#ppt_x"/>
                                          </p:val>
                                        </p:tav>
                                        <p:tav tm="100000">
                                          <p:val>
                                            <p:strVal val="#ppt_x"/>
                                          </p:val>
                                        </p:tav>
                                      </p:tavLst>
                                    </p:anim>
                                    <p:anim calcmode="lin" valueType="num">
                                      <p:cBhvr additive="base">
                                        <p:cTn id="14" dur="500" fill="hold"/>
                                        <p:tgtEl>
                                          <p:spTgt spid="21504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1106" name="Rectangle 2"/>
          <p:cNvSpPr>
            <a:spLocks noGrp="1" noChangeArrowheads="1"/>
          </p:cNvSpPr>
          <p:nvPr>
            <p:ph type="title"/>
          </p:nvPr>
        </p:nvSpPr>
        <p:spPr>
          <a:xfrm>
            <a:off x="539750" y="260350"/>
            <a:ext cx="7992690" cy="1223963"/>
          </a:xfrm>
        </p:spPr>
        <p:txBody>
          <a:bodyPr/>
          <a:lstStyle/>
          <a:p>
            <a:pPr algn="ctr"/>
            <a:r>
              <a:rPr lang="zh-CN" altLang="en-US" sz="3600" dirty="0">
                <a:solidFill>
                  <a:srgbClr val="FFCC99"/>
                </a:solidFill>
                <a:latin typeface="黑体" pitchFamily="2" charset="-122"/>
                <a:ea typeface="黑体" pitchFamily="2" charset="-122"/>
              </a:rPr>
              <a:t>线性动态范围调整</a:t>
            </a:r>
            <a:br>
              <a:rPr lang="zh-CN" altLang="en-US" sz="3600" dirty="0">
                <a:solidFill>
                  <a:srgbClr val="FFCC99"/>
                </a:solidFill>
                <a:latin typeface="黑体" pitchFamily="2" charset="-122"/>
                <a:ea typeface="黑体" pitchFamily="2" charset="-122"/>
              </a:rPr>
            </a:br>
            <a:r>
              <a:rPr lang="zh-CN" altLang="en-US" sz="3600" dirty="0">
                <a:solidFill>
                  <a:srgbClr val="FFCC99"/>
                </a:solidFill>
                <a:latin typeface="黑体" pitchFamily="2" charset="-122"/>
                <a:ea typeface="黑体" pitchFamily="2" charset="-122"/>
              </a:rPr>
              <a:t>                   </a:t>
            </a:r>
            <a:r>
              <a:rPr lang="en-US" altLang="zh-CN" sz="3200" dirty="0">
                <a:solidFill>
                  <a:srgbClr val="FFCC99"/>
                </a:solidFill>
                <a:latin typeface="黑体" pitchFamily="2" charset="-122"/>
                <a:ea typeface="黑体" pitchFamily="2" charset="-122"/>
              </a:rPr>
              <a:t>—— </a:t>
            </a:r>
            <a:r>
              <a:rPr lang="zh-CN" altLang="en-US" sz="3200" dirty="0">
                <a:solidFill>
                  <a:srgbClr val="FFCC99"/>
                </a:solidFill>
                <a:latin typeface="黑体" pitchFamily="2" charset="-122"/>
                <a:ea typeface="黑体" pitchFamily="2" charset="-122"/>
              </a:rPr>
              <a:t>实现方法</a:t>
            </a:r>
          </a:p>
        </p:txBody>
      </p:sp>
      <p:sp>
        <p:nvSpPr>
          <p:cNvPr id="431107" name="Rectangle 3"/>
          <p:cNvSpPr>
            <a:spLocks noGrp="1" noChangeArrowheads="1"/>
          </p:cNvSpPr>
          <p:nvPr>
            <p:ph type="body" idx="1"/>
          </p:nvPr>
        </p:nvSpPr>
        <p:spPr>
          <a:xfrm>
            <a:off x="457200" y="1812925"/>
            <a:ext cx="7715250" cy="1614488"/>
          </a:xfrm>
        </p:spPr>
        <p:txBody>
          <a:bodyPr/>
          <a:lstStyle/>
          <a:p>
            <a:pPr>
              <a:lnSpc>
                <a:spcPct val="120000"/>
              </a:lnSpc>
            </a:pPr>
            <a:r>
              <a:rPr lang="zh-CN" altLang="en-US" sz="2400" b="1">
                <a:effectLst/>
                <a:ea typeface="华文细黑" pitchFamily="2" charset="-122"/>
              </a:rPr>
              <a:t>按照上面的设计思路，可以得到新图与原图的对应关系如下。</a:t>
            </a:r>
          </a:p>
          <a:p>
            <a:pPr>
              <a:lnSpc>
                <a:spcPct val="120000"/>
              </a:lnSpc>
            </a:pPr>
            <a:r>
              <a:rPr lang="zh-CN" altLang="en-US" sz="2400" b="1">
                <a:effectLst/>
                <a:ea typeface="华文细黑" pitchFamily="2" charset="-122"/>
              </a:rPr>
              <a:t>可以看到，线性动态范围调整的影射关系与灰级窗的相同。</a:t>
            </a:r>
          </a:p>
        </p:txBody>
      </p:sp>
      <p:grpSp>
        <p:nvGrpSpPr>
          <p:cNvPr id="431139" name="Group 35"/>
          <p:cNvGrpSpPr>
            <a:grpSpLocks/>
          </p:cNvGrpSpPr>
          <p:nvPr/>
        </p:nvGrpSpPr>
        <p:grpSpPr bwMode="auto">
          <a:xfrm>
            <a:off x="468313" y="4797425"/>
            <a:ext cx="3743325" cy="1143000"/>
            <a:chOff x="431" y="2341"/>
            <a:chExt cx="2358" cy="720"/>
          </a:xfrm>
        </p:grpSpPr>
        <p:grpSp>
          <p:nvGrpSpPr>
            <p:cNvPr id="431110" name="Group 6"/>
            <p:cNvGrpSpPr>
              <a:grpSpLocks/>
            </p:cNvGrpSpPr>
            <p:nvPr/>
          </p:nvGrpSpPr>
          <p:grpSpPr bwMode="auto">
            <a:xfrm>
              <a:off x="512" y="2341"/>
              <a:ext cx="1872" cy="720"/>
              <a:chOff x="864" y="2112"/>
              <a:chExt cx="1872" cy="720"/>
            </a:xfrm>
          </p:grpSpPr>
          <p:sp>
            <p:nvSpPr>
              <p:cNvPr id="431111" name="Rectangle 7"/>
              <p:cNvSpPr>
                <a:spLocks noChangeArrowheads="1"/>
              </p:cNvSpPr>
              <p:nvPr/>
            </p:nvSpPr>
            <p:spPr bwMode="auto">
              <a:xfrm>
                <a:off x="864" y="2112"/>
                <a:ext cx="1872" cy="384"/>
              </a:xfrm>
              <a:prstGeom prst="rect">
                <a:avLst/>
              </a:prstGeom>
              <a:gradFill rotWithShape="0">
                <a:gsLst>
                  <a:gs pos="0">
                    <a:srgbClr val="FFFFFF">
                      <a:gamma/>
                      <a:shade val="0"/>
                      <a:invGamma/>
                    </a:srgbClr>
                  </a:gs>
                  <a:gs pos="100000">
                    <a:srgbClr val="FFFFFF"/>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1112" name="Line 8"/>
              <p:cNvSpPr>
                <a:spLocks noChangeShapeType="1"/>
              </p:cNvSpPr>
              <p:nvPr/>
            </p:nvSpPr>
            <p:spPr bwMode="auto">
              <a:xfrm flipV="1">
                <a:off x="1056" y="2496"/>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1113" name="Line 9"/>
              <p:cNvSpPr>
                <a:spLocks noChangeShapeType="1"/>
              </p:cNvSpPr>
              <p:nvPr/>
            </p:nvSpPr>
            <p:spPr bwMode="auto">
              <a:xfrm flipV="1">
                <a:off x="2448" y="2496"/>
                <a:ext cx="0" cy="1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1114" name="Text Box 10"/>
              <p:cNvSpPr txBox="1">
                <a:spLocks noChangeArrowheads="1"/>
              </p:cNvSpPr>
              <p:nvPr/>
            </p:nvSpPr>
            <p:spPr bwMode="auto">
              <a:xfrm>
                <a:off x="960" y="2640"/>
                <a:ext cx="19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400">
                    <a:latin typeface="Times New Roman" pitchFamily="18" charset="0"/>
                  </a:rPr>
                  <a:t>黑</a:t>
                </a:r>
              </a:p>
            </p:txBody>
          </p:sp>
          <p:sp>
            <p:nvSpPr>
              <p:cNvPr id="431115" name="Text Box 11"/>
              <p:cNvSpPr txBox="1">
                <a:spLocks noChangeArrowheads="1"/>
              </p:cNvSpPr>
              <p:nvPr/>
            </p:nvSpPr>
            <p:spPr bwMode="auto">
              <a:xfrm>
                <a:off x="2352" y="2640"/>
                <a:ext cx="192"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1400">
                    <a:latin typeface="Times New Roman" pitchFamily="18" charset="0"/>
                  </a:rPr>
                  <a:t>白</a:t>
                </a:r>
              </a:p>
            </p:txBody>
          </p:sp>
        </p:grpSp>
        <p:sp>
          <p:nvSpPr>
            <p:cNvPr id="431116" name="Text Box 12"/>
            <p:cNvSpPr txBox="1">
              <a:spLocks noChangeArrowheads="1"/>
            </p:cNvSpPr>
            <p:nvPr/>
          </p:nvSpPr>
          <p:spPr bwMode="auto">
            <a:xfrm>
              <a:off x="685" y="2641"/>
              <a:ext cx="2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黑体" pitchFamily="2" charset="-122"/>
                  <a:ea typeface="黑体" pitchFamily="2" charset="-122"/>
                </a:rPr>
                <a:t>a</a:t>
              </a:r>
            </a:p>
          </p:txBody>
        </p:sp>
        <p:sp>
          <p:nvSpPr>
            <p:cNvPr id="431117" name="Text Box 13"/>
            <p:cNvSpPr txBox="1">
              <a:spLocks noChangeArrowheads="1"/>
            </p:cNvSpPr>
            <p:nvPr/>
          </p:nvSpPr>
          <p:spPr bwMode="auto">
            <a:xfrm>
              <a:off x="2063" y="2668"/>
              <a:ext cx="2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黑体" pitchFamily="2" charset="-122"/>
                  <a:ea typeface="黑体" pitchFamily="2" charset="-122"/>
                </a:rPr>
                <a:t>b</a:t>
              </a:r>
            </a:p>
          </p:txBody>
        </p:sp>
        <p:sp>
          <p:nvSpPr>
            <p:cNvPr id="431118" name="Text Box 14"/>
            <p:cNvSpPr txBox="1">
              <a:spLocks noChangeArrowheads="1"/>
            </p:cNvSpPr>
            <p:nvPr/>
          </p:nvSpPr>
          <p:spPr bwMode="auto">
            <a:xfrm>
              <a:off x="431" y="2668"/>
              <a:ext cx="27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黑体" pitchFamily="2" charset="-122"/>
                  <a:ea typeface="黑体" pitchFamily="2" charset="-122"/>
                </a:rPr>
                <a:t>0</a:t>
              </a:r>
            </a:p>
          </p:txBody>
        </p:sp>
        <p:sp>
          <p:nvSpPr>
            <p:cNvPr id="431119" name="Text Box 15"/>
            <p:cNvSpPr txBox="1">
              <a:spLocks noChangeArrowheads="1"/>
            </p:cNvSpPr>
            <p:nvPr/>
          </p:nvSpPr>
          <p:spPr bwMode="auto">
            <a:xfrm>
              <a:off x="2299" y="2686"/>
              <a:ext cx="49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黑体" pitchFamily="2" charset="-122"/>
                  <a:ea typeface="黑体" pitchFamily="2" charset="-122"/>
                </a:rPr>
                <a:t>255</a:t>
              </a:r>
            </a:p>
          </p:txBody>
        </p:sp>
      </p:grpSp>
      <p:grpSp>
        <p:nvGrpSpPr>
          <p:cNvPr id="431120" name="Group 16"/>
          <p:cNvGrpSpPr>
            <a:grpSpLocks/>
          </p:cNvGrpSpPr>
          <p:nvPr/>
        </p:nvGrpSpPr>
        <p:grpSpPr bwMode="auto">
          <a:xfrm>
            <a:off x="4427538" y="3644900"/>
            <a:ext cx="4046537" cy="2957513"/>
            <a:chOff x="2971" y="2069"/>
            <a:chExt cx="2549" cy="1863"/>
          </a:xfrm>
        </p:grpSpPr>
        <p:grpSp>
          <p:nvGrpSpPr>
            <p:cNvPr id="431121" name="Group 17"/>
            <p:cNvGrpSpPr>
              <a:grpSpLocks/>
            </p:cNvGrpSpPr>
            <p:nvPr/>
          </p:nvGrpSpPr>
          <p:grpSpPr bwMode="auto">
            <a:xfrm>
              <a:off x="2971" y="2069"/>
              <a:ext cx="2324" cy="1863"/>
              <a:chOff x="2962" y="1979"/>
              <a:chExt cx="2324" cy="1863"/>
            </a:xfrm>
          </p:grpSpPr>
          <p:sp>
            <p:nvSpPr>
              <p:cNvPr id="431122" name="Line 18"/>
              <p:cNvSpPr>
                <a:spLocks noChangeAspect="1" noChangeShapeType="1"/>
              </p:cNvSpPr>
              <p:nvPr/>
            </p:nvSpPr>
            <p:spPr bwMode="auto">
              <a:xfrm>
                <a:off x="3251" y="3627"/>
                <a:ext cx="1814" cy="1"/>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1123" name="Text Box 19"/>
              <p:cNvSpPr txBox="1">
                <a:spLocks noChangeAspect="1" noChangeArrowheads="1"/>
              </p:cNvSpPr>
              <p:nvPr/>
            </p:nvSpPr>
            <p:spPr bwMode="auto">
              <a:xfrm>
                <a:off x="4520" y="3623"/>
                <a:ext cx="38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a:latin typeface="黑体" pitchFamily="2" charset="-122"/>
                    <a:ea typeface="黑体" pitchFamily="2" charset="-122"/>
                  </a:rPr>
                  <a:t>255</a:t>
                </a:r>
              </a:p>
            </p:txBody>
          </p:sp>
          <p:sp>
            <p:nvSpPr>
              <p:cNvPr id="431124" name="Text Box 20"/>
              <p:cNvSpPr txBox="1">
                <a:spLocks noChangeAspect="1" noChangeArrowheads="1"/>
              </p:cNvSpPr>
              <p:nvPr/>
            </p:nvSpPr>
            <p:spPr bwMode="auto">
              <a:xfrm>
                <a:off x="3452" y="3621"/>
                <a:ext cx="14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a:latin typeface="黑体" pitchFamily="2" charset="-122"/>
                    <a:ea typeface="黑体" pitchFamily="2" charset="-122"/>
                  </a:rPr>
                  <a:t>a</a:t>
                </a:r>
              </a:p>
            </p:txBody>
          </p:sp>
          <p:sp>
            <p:nvSpPr>
              <p:cNvPr id="431125" name="Text Box 21"/>
              <p:cNvSpPr txBox="1">
                <a:spLocks noChangeAspect="1" noChangeArrowheads="1"/>
              </p:cNvSpPr>
              <p:nvPr/>
            </p:nvSpPr>
            <p:spPr bwMode="auto">
              <a:xfrm>
                <a:off x="4296" y="3630"/>
                <a:ext cx="14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a:latin typeface="黑体" pitchFamily="2" charset="-122"/>
                    <a:ea typeface="黑体" pitchFamily="2" charset="-122"/>
                  </a:rPr>
                  <a:t>b</a:t>
                </a:r>
              </a:p>
            </p:txBody>
          </p:sp>
          <p:sp>
            <p:nvSpPr>
              <p:cNvPr id="431126" name="Line 22"/>
              <p:cNvSpPr>
                <a:spLocks noChangeAspect="1" noChangeShapeType="1"/>
              </p:cNvSpPr>
              <p:nvPr/>
            </p:nvSpPr>
            <p:spPr bwMode="auto">
              <a:xfrm flipV="1">
                <a:off x="3261" y="2179"/>
                <a:ext cx="0" cy="145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1127" name="Line 23"/>
              <p:cNvSpPr>
                <a:spLocks noChangeAspect="1" noChangeShapeType="1"/>
              </p:cNvSpPr>
              <p:nvPr/>
            </p:nvSpPr>
            <p:spPr bwMode="auto">
              <a:xfrm>
                <a:off x="3261" y="2329"/>
                <a:ext cx="1380" cy="0"/>
              </a:xfrm>
              <a:prstGeom prst="line">
                <a:avLst/>
              </a:prstGeom>
              <a:noFill/>
              <a:ln w="1905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1128" name="Line 24"/>
              <p:cNvSpPr>
                <a:spLocks noChangeAspect="1" noChangeShapeType="1"/>
              </p:cNvSpPr>
              <p:nvPr/>
            </p:nvSpPr>
            <p:spPr bwMode="auto">
              <a:xfrm>
                <a:off x="4641" y="2329"/>
                <a:ext cx="0" cy="1300"/>
              </a:xfrm>
              <a:prstGeom prst="line">
                <a:avLst/>
              </a:prstGeom>
              <a:noFill/>
              <a:ln w="1905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1129" name="Line 25"/>
              <p:cNvSpPr>
                <a:spLocks noChangeAspect="1" noChangeShapeType="1"/>
              </p:cNvSpPr>
              <p:nvPr/>
            </p:nvSpPr>
            <p:spPr bwMode="auto">
              <a:xfrm flipV="1">
                <a:off x="3261" y="3627"/>
                <a:ext cx="272" cy="1"/>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1130" name="Line 26"/>
              <p:cNvSpPr>
                <a:spLocks noChangeAspect="1" noChangeShapeType="1"/>
              </p:cNvSpPr>
              <p:nvPr/>
            </p:nvSpPr>
            <p:spPr bwMode="auto">
              <a:xfrm flipV="1">
                <a:off x="4395" y="2323"/>
                <a:ext cx="227" cy="1"/>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1131" name="Text Box 27"/>
              <p:cNvSpPr txBox="1">
                <a:spLocks noChangeAspect="1" noChangeArrowheads="1"/>
              </p:cNvSpPr>
              <p:nvPr/>
            </p:nvSpPr>
            <p:spPr bwMode="auto">
              <a:xfrm>
                <a:off x="5040" y="3430"/>
                <a:ext cx="246"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a:latin typeface="黑体" pitchFamily="2" charset="-122"/>
                    <a:ea typeface="黑体" pitchFamily="2" charset="-122"/>
                  </a:rPr>
                  <a:t>f</a:t>
                </a:r>
              </a:p>
            </p:txBody>
          </p:sp>
          <p:sp>
            <p:nvSpPr>
              <p:cNvPr id="431132" name="Text Box 28"/>
              <p:cNvSpPr txBox="1">
                <a:spLocks noChangeAspect="1" noChangeArrowheads="1"/>
              </p:cNvSpPr>
              <p:nvPr/>
            </p:nvSpPr>
            <p:spPr bwMode="auto">
              <a:xfrm>
                <a:off x="3045" y="1979"/>
                <a:ext cx="19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800" b="1">
                    <a:latin typeface="黑体" pitchFamily="2" charset="-122"/>
                    <a:ea typeface="黑体" pitchFamily="2" charset="-122"/>
                  </a:rPr>
                  <a:t>g</a:t>
                </a:r>
              </a:p>
            </p:txBody>
          </p:sp>
          <p:sp>
            <p:nvSpPr>
              <p:cNvPr id="431133" name="Text Box 29"/>
              <p:cNvSpPr txBox="1">
                <a:spLocks noChangeAspect="1" noChangeArrowheads="1"/>
              </p:cNvSpPr>
              <p:nvPr/>
            </p:nvSpPr>
            <p:spPr bwMode="auto">
              <a:xfrm>
                <a:off x="2962" y="2237"/>
                <a:ext cx="523"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a:latin typeface="黑体" pitchFamily="2" charset="-122"/>
                    <a:ea typeface="黑体" pitchFamily="2" charset="-122"/>
                  </a:rPr>
                  <a:t>255</a:t>
                </a:r>
              </a:p>
            </p:txBody>
          </p:sp>
          <p:sp>
            <p:nvSpPr>
              <p:cNvPr id="431134" name="Text Box 30"/>
              <p:cNvSpPr txBox="1">
                <a:spLocks noChangeAspect="1" noChangeArrowheads="1"/>
              </p:cNvSpPr>
              <p:nvPr/>
            </p:nvSpPr>
            <p:spPr bwMode="auto">
              <a:xfrm>
                <a:off x="4838" y="3029"/>
                <a:ext cx="395"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kumimoji="1" lang="zh-CN" altLang="zh-CN" sz="1400">
                  <a:latin typeface="Times New Roman" pitchFamily="18" charset="0"/>
                </a:endParaRPr>
              </a:p>
            </p:txBody>
          </p:sp>
          <p:sp>
            <p:nvSpPr>
              <p:cNvPr id="431135" name="Line 31"/>
              <p:cNvSpPr>
                <a:spLocks noChangeAspect="1" noChangeShapeType="1"/>
              </p:cNvSpPr>
              <p:nvPr/>
            </p:nvSpPr>
            <p:spPr bwMode="auto">
              <a:xfrm>
                <a:off x="4386" y="2323"/>
                <a:ext cx="0" cy="1318"/>
              </a:xfrm>
              <a:prstGeom prst="line">
                <a:avLst/>
              </a:prstGeom>
              <a:noFill/>
              <a:ln w="19050">
                <a:solidFill>
                  <a:schemeClr val="tx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1136" name="Line 32"/>
              <p:cNvSpPr>
                <a:spLocks noChangeShapeType="1"/>
              </p:cNvSpPr>
              <p:nvPr/>
            </p:nvSpPr>
            <p:spPr bwMode="auto">
              <a:xfrm flipV="1">
                <a:off x="3524" y="2332"/>
                <a:ext cx="871" cy="1289"/>
              </a:xfrm>
              <a:prstGeom prst="line">
                <a:avLst/>
              </a:prstGeom>
              <a:noFill/>
              <a:ln w="28575">
                <a:solidFill>
                  <a:srgbClr val="FF33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31137" name="Text Box 33"/>
            <p:cNvSpPr txBox="1">
              <a:spLocks noChangeArrowheads="1"/>
            </p:cNvSpPr>
            <p:nvPr/>
          </p:nvSpPr>
          <p:spPr bwMode="auto">
            <a:xfrm>
              <a:off x="5165" y="3570"/>
              <a:ext cx="35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ea typeface="黑体" pitchFamily="2" charset="-122"/>
                </a:rPr>
                <a:t>(i,j)</a:t>
              </a:r>
            </a:p>
          </p:txBody>
        </p:sp>
        <p:sp>
          <p:nvSpPr>
            <p:cNvPr id="431138" name="Text Box 34"/>
            <p:cNvSpPr txBox="1">
              <a:spLocks noChangeArrowheads="1"/>
            </p:cNvSpPr>
            <p:nvPr/>
          </p:nvSpPr>
          <p:spPr bwMode="auto">
            <a:xfrm>
              <a:off x="3144" y="2158"/>
              <a:ext cx="35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ea typeface="黑体" pitchFamily="2" charset="-122"/>
                </a:rPr>
                <a:t>(i,j)</a:t>
              </a:r>
            </a:p>
          </p:txBody>
        </p:sp>
      </p:grpSp>
    </p:spTree>
    <p:extLst>
      <p:ext uri="{BB962C8B-B14F-4D97-AF65-F5344CB8AC3E}">
        <p14:creationId xmlns:p14="http://schemas.microsoft.com/office/powerpoint/2010/main" val="271645291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6306" name="Rectangle 2"/>
          <p:cNvSpPr>
            <a:spLocks noGrp="1" noChangeArrowheads="1"/>
          </p:cNvSpPr>
          <p:nvPr>
            <p:ph type="title"/>
          </p:nvPr>
        </p:nvSpPr>
        <p:spPr/>
        <p:txBody>
          <a:bodyPr/>
          <a:lstStyle/>
          <a:p>
            <a:pPr algn="ctr"/>
            <a:r>
              <a:rPr lang="zh-CN" altLang="en-US" sz="3600" dirty="0">
                <a:solidFill>
                  <a:srgbClr val="FFCC99"/>
                </a:solidFill>
                <a:latin typeface="黑体" pitchFamily="2" charset="-122"/>
                <a:ea typeface="黑体" pitchFamily="2" charset="-122"/>
              </a:rPr>
              <a:t>线性动态范围调整</a:t>
            </a:r>
            <a:br>
              <a:rPr lang="zh-CN" altLang="en-US" sz="3600" dirty="0">
                <a:solidFill>
                  <a:srgbClr val="FFCC99"/>
                </a:solidFill>
                <a:latin typeface="黑体" pitchFamily="2" charset="-122"/>
                <a:ea typeface="黑体" pitchFamily="2" charset="-122"/>
              </a:rPr>
            </a:br>
            <a:r>
              <a:rPr lang="zh-CN" altLang="en-US" sz="3600" dirty="0">
                <a:solidFill>
                  <a:srgbClr val="FFCC99"/>
                </a:solidFill>
                <a:latin typeface="黑体" pitchFamily="2" charset="-122"/>
                <a:ea typeface="黑体" pitchFamily="2" charset="-122"/>
              </a:rPr>
              <a:t>                   </a:t>
            </a:r>
            <a:r>
              <a:rPr lang="en-US" altLang="zh-CN" sz="3600" dirty="0">
                <a:solidFill>
                  <a:srgbClr val="FFCC99"/>
                </a:solidFill>
                <a:latin typeface="黑体" pitchFamily="2" charset="-122"/>
                <a:ea typeface="黑体" pitchFamily="2" charset="-122"/>
              </a:rPr>
              <a:t>—— </a:t>
            </a:r>
            <a:r>
              <a:rPr lang="zh-CN" altLang="en-US" sz="3600" dirty="0">
                <a:solidFill>
                  <a:srgbClr val="FFCC99"/>
                </a:solidFill>
                <a:latin typeface="黑体" pitchFamily="2" charset="-122"/>
                <a:ea typeface="黑体" pitchFamily="2" charset="-122"/>
              </a:rPr>
              <a:t>例题</a:t>
            </a:r>
          </a:p>
        </p:txBody>
      </p:sp>
      <p:graphicFrame>
        <p:nvGraphicFramePr>
          <p:cNvPr id="226566" name="Group 262"/>
          <p:cNvGraphicFramePr>
            <a:graphicFrameLocks noGrp="1"/>
          </p:cNvGraphicFramePr>
          <p:nvPr>
            <p:ph idx="1"/>
          </p:nvPr>
        </p:nvGraphicFramePr>
        <p:xfrm>
          <a:off x="250825" y="1916113"/>
          <a:ext cx="1947863" cy="2120901"/>
        </p:xfrm>
        <a:graphic>
          <a:graphicData uri="http://schemas.openxmlformats.org/drawingml/2006/table">
            <a:tbl>
              <a:tblPr/>
              <a:tblGrid>
                <a:gridCol w="388938">
                  <a:extLst>
                    <a:ext uri="{9D8B030D-6E8A-4147-A177-3AD203B41FA5}">
                      <a16:colId xmlns:a16="http://schemas.microsoft.com/office/drawing/2014/main" xmlns="" val="20000"/>
                    </a:ext>
                  </a:extLst>
                </a:gridCol>
                <a:gridCol w="390525">
                  <a:extLst>
                    <a:ext uri="{9D8B030D-6E8A-4147-A177-3AD203B41FA5}">
                      <a16:colId xmlns:a16="http://schemas.microsoft.com/office/drawing/2014/main" xmlns="" val="20001"/>
                    </a:ext>
                  </a:extLst>
                </a:gridCol>
                <a:gridCol w="388937">
                  <a:extLst>
                    <a:ext uri="{9D8B030D-6E8A-4147-A177-3AD203B41FA5}">
                      <a16:colId xmlns:a16="http://schemas.microsoft.com/office/drawing/2014/main" xmlns="" val="20002"/>
                    </a:ext>
                  </a:extLst>
                </a:gridCol>
                <a:gridCol w="390525">
                  <a:extLst>
                    <a:ext uri="{9D8B030D-6E8A-4147-A177-3AD203B41FA5}">
                      <a16:colId xmlns:a16="http://schemas.microsoft.com/office/drawing/2014/main" xmlns="" val="20003"/>
                    </a:ext>
                  </a:extLst>
                </a:gridCol>
                <a:gridCol w="388938">
                  <a:extLst>
                    <a:ext uri="{9D8B030D-6E8A-4147-A177-3AD203B41FA5}">
                      <a16:colId xmlns:a16="http://schemas.microsoft.com/office/drawing/2014/main" xmlns="" val="20004"/>
                    </a:ext>
                  </a:extLst>
                </a:gridCol>
              </a:tblGrid>
              <a:tr h="4143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4159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603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4159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143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6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grpSp>
        <p:nvGrpSpPr>
          <p:cNvPr id="226568" name="Group 264"/>
          <p:cNvGrpSpPr>
            <a:grpSpLocks/>
          </p:cNvGrpSpPr>
          <p:nvPr/>
        </p:nvGrpSpPr>
        <p:grpSpPr bwMode="auto">
          <a:xfrm>
            <a:off x="2339975" y="2420938"/>
            <a:ext cx="1584325" cy="1652587"/>
            <a:chOff x="1782" y="1616"/>
            <a:chExt cx="998" cy="1041"/>
          </a:xfrm>
        </p:grpSpPr>
        <p:sp>
          <p:nvSpPr>
            <p:cNvPr id="226354" name="AutoShape 50"/>
            <p:cNvSpPr>
              <a:spLocks noChangeArrowheads="1"/>
            </p:cNvSpPr>
            <p:nvPr/>
          </p:nvSpPr>
          <p:spPr bwMode="auto">
            <a:xfrm>
              <a:off x="2018" y="1616"/>
              <a:ext cx="635" cy="453"/>
            </a:xfrm>
            <a:prstGeom prst="rightArrow">
              <a:avLst>
                <a:gd name="adj1" fmla="val 50000"/>
                <a:gd name="adj2" fmla="val 35044"/>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26567" name="Group 263"/>
            <p:cNvGrpSpPr>
              <a:grpSpLocks/>
            </p:cNvGrpSpPr>
            <p:nvPr/>
          </p:nvGrpSpPr>
          <p:grpSpPr bwMode="auto">
            <a:xfrm>
              <a:off x="1782" y="2160"/>
              <a:ext cx="998" cy="497"/>
              <a:chOff x="1519" y="935"/>
              <a:chExt cx="998" cy="497"/>
            </a:xfrm>
          </p:grpSpPr>
          <p:sp>
            <p:nvSpPr>
              <p:cNvPr id="226355" name="Text Box 51"/>
              <p:cNvSpPr txBox="1">
                <a:spLocks noChangeArrowheads="1"/>
              </p:cNvSpPr>
              <p:nvPr/>
            </p:nvSpPr>
            <p:spPr bwMode="auto">
              <a:xfrm>
                <a:off x="1519" y="935"/>
                <a:ext cx="998" cy="497"/>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b="1" dirty="0">
                    <a:latin typeface="黑体" pitchFamily="2" charset="-122"/>
                    <a:ea typeface="黑体" pitchFamily="2" charset="-122"/>
                  </a:rPr>
                  <a:t>黑：</a:t>
                </a:r>
                <a:r>
                  <a:rPr kumimoji="1" lang="en-US" altLang="zh-CN" b="1" dirty="0">
                    <a:latin typeface="黑体" pitchFamily="2" charset="-122"/>
                    <a:ea typeface="黑体" pitchFamily="2" charset="-122"/>
                  </a:rPr>
                  <a:t>0     2</a:t>
                </a:r>
              </a:p>
              <a:p>
                <a:pPr>
                  <a:spcBef>
                    <a:spcPct val="50000"/>
                  </a:spcBef>
                </a:pPr>
                <a:r>
                  <a:rPr kumimoji="1" lang="zh-CN" altLang="en-US" b="1" dirty="0">
                    <a:latin typeface="黑体" pitchFamily="2" charset="-122"/>
                    <a:ea typeface="黑体" pitchFamily="2" charset="-122"/>
                  </a:rPr>
                  <a:t>白：</a:t>
                </a:r>
                <a:r>
                  <a:rPr kumimoji="1" lang="en-US" altLang="zh-CN" b="1" dirty="0">
                    <a:latin typeface="黑体" pitchFamily="2" charset="-122"/>
                    <a:ea typeface="黑体" pitchFamily="2" charset="-122"/>
                  </a:rPr>
                  <a:t>9     7</a:t>
                </a:r>
              </a:p>
            </p:txBody>
          </p:sp>
          <p:sp>
            <p:nvSpPr>
              <p:cNvPr id="226356" name="Line 52"/>
              <p:cNvSpPr>
                <a:spLocks noChangeShapeType="1"/>
              </p:cNvSpPr>
              <p:nvPr/>
            </p:nvSpPr>
            <p:spPr bwMode="auto">
              <a:xfrm>
                <a:off x="2064" y="1062"/>
                <a:ext cx="1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6357" name="Line 53"/>
              <p:cNvSpPr>
                <a:spLocks noChangeShapeType="1"/>
              </p:cNvSpPr>
              <p:nvPr/>
            </p:nvSpPr>
            <p:spPr bwMode="auto">
              <a:xfrm>
                <a:off x="2046" y="1307"/>
                <a:ext cx="136"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aphicFrame>
        <p:nvGraphicFramePr>
          <p:cNvPr id="226576" name="Group 272"/>
          <p:cNvGraphicFramePr>
            <a:graphicFrameLocks noGrp="1"/>
          </p:cNvGraphicFramePr>
          <p:nvPr/>
        </p:nvGraphicFramePr>
        <p:xfrm>
          <a:off x="4140200" y="2060575"/>
          <a:ext cx="1944688" cy="1828800"/>
        </p:xfrm>
        <a:graphic>
          <a:graphicData uri="http://schemas.openxmlformats.org/drawingml/2006/table">
            <a:tbl>
              <a:tblPr/>
              <a:tblGrid>
                <a:gridCol w="388938">
                  <a:extLst>
                    <a:ext uri="{9D8B030D-6E8A-4147-A177-3AD203B41FA5}">
                      <a16:colId xmlns:a16="http://schemas.microsoft.com/office/drawing/2014/main" xmlns="" val="20000"/>
                    </a:ext>
                  </a:extLst>
                </a:gridCol>
                <a:gridCol w="403225">
                  <a:extLst>
                    <a:ext uri="{9D8B030D-6E8A-4147-A177-3AD203B41FA5}">
                      <a16:colId xmlns:a16="http://schemas.microsoft.com/office/drawing/2014/main" xmlns="" val="20001"/>
                    </a:ext>
                  </a:extLst>
                </a:gridCol>
                <a:gridCol w="374650">
                  <a:extLst>
                    <a:ext uri="{9D8B030D-6E8A-4147-A177-3AD203B41FA5}">
                      <a16:colId xmlns:a16="http://schemas.microsoft.com/office/drawing/2014/main" xmlns="" val="20002"/>
                    </a:ext>
                  </a:extLst>
                </a:gridCol>
                <a:gridCol w="388937">
                  <a:extLst>
                    <a:ext uri="{9D8B030D-6E8A-4147-A177-3AD203B41FA5}">
                      <a16:colId xmlns:a16="http://schemas.microsoft.com/office/drawing/2014/main" xmlns="" val="20003"/>
                    </a:ext>
                  </a:extLst>
                </a:gridCol>
                <a:gridCol w="388938">
                  <a:extLst>
                    <a:ext uri="{9D8B030D-6E8A-4147-A177-3AD203B41FA5}">
                      <a16:colId xmlns:a16="http://schemas.microsoft.com/office/drawing/2014/main" xmlns="" val="20004"/>
                    </a:ext>
                  </a:extLst>
                </a:gridCol>
              </a:tblGrid>
              <a:tr h="3460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444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206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2952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226478" name="AutoShape 174"/>
          <p:cNvSpPr>
            <a:spLocks noChangeArrowheads="1"/>
          </p:cNvSpPr>
          <p:nvPr/>
        </p:nvSpPr>
        <p:spPr bwMode="auto">
          <a:xfrm>
            <a:off x="7467600" y="3659188"/>
            <a:ext cx="865188" cy="1584325"/>
          </a:xfrm>
          <a:prstGeom prst="curvedLeftArrow">
            <a:avLst>
              <a:gd name="adj1" fmla="val 36624"/>
              <a:gd name="adj2" fmla="val 73248"/>
              <a:gd name="adj3" fmla="val 33333"/>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26577" name="Group 273"/>
          <p:cNvGraphicFramePr>
            <a:graphicFrameLocks noGrp="1"/>
          </p:cNvGraphicFramePr>
          <p:nvPr/>
        </p:nvGraphicFramePr>
        <p:xfrm>
          <a:off x="4664075" y="4508500"/>
          <a:ext cx="1944688" cy="1828800"/>
        </p:xfrm>
        <a:graphic>
          <a:graphicData uri="http://schemas.openxmlformats.org/drawingml/2006/table">
            <a:tbl>
              <a:tblPr/>
              <a:tblGrid>
                <a:gridCol w="388938">
                  <a:extLst>
                    <a:ext uri="{9D8B030D-6E8A-4147-A177-3AD203B41FA5}">
                      <a16:colId xmlns:a16="http://schemas.microsoft.com/office/drawing/2014/main" xmlns="" val="20000"/>
                    </a:ext>
                  </a:extLst>
                </a:gridCol>
                <a:gridCol w="403225">
                  <a:extLst>
                    <a:ext uri="{9D8B030D-6E8A-4147-A177-3AD203B41FA5}">
                      <a16:colId xmlns:a16="http://schemas.microsoft.com/office/drawing/2014/main" xmlns="" val="20001"/>
                    </a:ext>
                  </a:extLst>
                </a:gridCol>
                <a:gridCol w="374650">
                  <a:extLst>
                    <a:ext uri="{9D8B030D-6E8A-4147-A177-3AD203B41FA5}">
                      <a16:colId xmlns:a16="http://schemas.microsoft.com/office/drawing/2014/main" xmlns="" val="20002"/>
                    </a:ext>
                  </a:extLst>
                </a:gridCol>
                <a:gridCol w="388937">
                  <a:extLst>
                    <a:ext uri="{9D8B030D-6E8A-4147-A177-3AD203B41FA5}">
                      <a16:colId xmlns:a16="http://schemas.microsoft.com/office/drawing/2014/main" xmlns="" val="20003"/>
                    </a:ext>
                  </a:extLst>
                </a:gridCol>
                <a:gridCol w="388938">
                  <a:extLst>
                    <a:ext uri="{9D8B030D-6E8A-4147-A177-3AD203B41FA5}">
                      <a16:colId xmlns:a16="http://schemas.microsoft.com/office/drawing/2014/main" xmlns="" val="20004"/>
                    </a:ext>
                  </a:extLst>
                </a:gridCol>
              </a:tblGrid>
              <a:tr h="3460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folHlink"/>
                          </a:solidFill>
                          <a:effectLst/>
                          <a:latin typeface="黑体" pitchFamily="2" charset="-122"/>
                          <a:ea typeface="黑体"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rgbClr val="FF00FF"/>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rgbClr val="FF00FF"/>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rgbClr val="FF00FF"/>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444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folHlink"/>
                          </a:solidFill>
                          <a:effectLst/>
                          <a:latin typeface="黑体" pitchFamily="2" charset="-122"/>
                          <a:ea typeface="黑体"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folHlink"/>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rgbClr val="FF00FF"/>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folHlink"/>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206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rgbClr val="FF00FF"/>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folHlink"/>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folHlink"/>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2952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rgbClr val="FF00FF"/>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folHlink"/>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folHlink"/>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226558" name="Text Box 254"/>
          <p:cNvSpPr txBox="1">
            <a:spLocks noChangeArrowheads="1"/>
          </p:cNvSpPr>
          <p:nvPr/>
        </p:nvSpPr>
        <p:spPr bwMode="auto">
          <a:xfrm>
            <a:off x="6324600" y="2492375"/>
            <a:ext cx="2590800" cy="37623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b="1" dirty="0">
                <a:latin typeface="黑体" pitchFamily="2" charset="-122"/>
                <a:ea typeface="黑体" pitchFamily="2" charset="-122"/>
              </a:rPr>
              <a:t>将</a:t>
            </a:r>
            <a:r>
              <a:rPr kumimoji="1" lang="en-US" altLang="zh-CN" b="1" dirty="0">
                <a:latin typeface="黑体" pitchFamily="2" charset="-122"/>
                <a:ea typeface="黑体" pitchFamily="2" charset="-122"/>
              </a:rPr>
              <a:t>[2,7]</a:t>
            </a:r>
            <a:r>
              <a:rPr kumimoji="1" lang="zh-CN" altLang="en-US" b="1" dirty="0">
                <a:latin typeface="黑体" pitchFamily="2" charset="-122"/>
                <a:ea typeface="黑体" pitchFamily="2" charset="-122"/>
              </a:rPr>
              <a:t>转换到</a:t>
            </a:r>
            <a:r>
              <a:rPr kumimoji="1" lang="en-US" altLang="zh-CN" b="1" dirty="0">
                <a:latin typeface="黑体" pitchFamily="2" charset="-122"/>
                <a:ea typeface="黑体" pitchFamily="2" charset="-122"/>
              </a:rPr>
              <a:t>[0,9]</a:t>
            </a:r>
          </a:p>
        </p:txBody>
      </p:sp>
      <p:sp>
        <p:nvSpPr>
          <p:cNvPr id="226562" name="Text Box 258"/>
          <p:cNvSpPr txBox="1">
            <a:spLocks noChangeArrowheads="1"/>
          </p:cNvSpPr>
          <p:nvPr/>
        </p:nvSpPr>
        <p:spPr bwMode="auto">
          <a:xfrm>
            <a:off x="574675" y="5516563"/>
            <a:ext cx="3600450" cy="528637"/>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latin typeface="黑体" pitchFamily="2" charset="-122"/>
                <a:ea typeface="黑体" pitchFamily="2" charset="-122"/>
              </a:rPr>
              <a:t>作用：进行亮暗限幅</a:t>
            </a:r>
            <a:r>
              <a:rPr kumimoji="1" lang="zh-CN" altLang="en-US" sz="2400" b="1">
                <a:latin typeface="黑体" pitchFamily="2" charset="-122"/>
                <a:ea typeface="黑体" pitchFamily="2" charset="-122"/>
              </a:rPr>
              <a:t> </a:t>
            </a:r>
          </a:p>
        </p:txBody>
      </p:sp>
      <p:sp>
        <p:nvSpPr>
          <p:cNvPr id="226571" name="Text Box 267"/>
          <p:cNvSpPr txBox="1">
            <a:spLocks noChangeArrowheads="1"/>
          </p:cNvSpPr>
          <p:nvPr/>
        </p:nvSpPr>
        <p:spPr bwMode="auto">
          <a:xfrm>
            <a:off x="6324600" y="2997200"/>
            <a:ext cx="2620963" cy="37623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en-US" altLang="zh-CN" b="1" dirty="0">
                <a:ea typeface="黑体" pitchFamily="2" charset="-122"/>
              </a:rPr>
              <a:t>g(</a:t>
            </a:r>
            <a:r>
              <a:rPr kumimoji="1" lang="en-US" altLang="zh-CN" b="1" dirty="0" err="1">
                <a:ea typeface="黑体" pitchFamily="2" charset="-122"/>
              </a:rPr>
              <a:t>i,j</a:t>
            </a:r>
            <a:r>
              <a:rPr kumimoji="1" lang="en-US" altLang="zh-CN" b="1" dirty="0">
                <a:ea typeface="黑体" pitchFamily="2" charset="-122"/>
              </a:rPr>
              <a:t>)=9/5*f(</a:t>
            </a:r>
            <a:r>
              <a:rPr kumimoji="1" lang="en-US" altLang="zh-CN" b="1" dirty="0" err="1">
                <a:ea typeface="黑体" pitchFamily="2" charset="-122"/>
              </a:rPr>
              <a:t>i,j</a:t>
            </a:r>
            <a:r>
              <a:rPr kumimoji="1" lang="en-US" altLang="zh-CN" b="1" dirty="0">
                <a:ea typeface="黑体" pitchFamily="2" charset="-122"/>
              </a:rPr>
              <a:t>)-18/5</a:t>
            </a:r>
          </a:p>
        </p:txBody>
      </p:sp>
      <p:sp>
        <p:nvSpPr>
          <p:cNvPr id="226572" name="Text Box 268"/>
          <p:cNvSpPr txBox="1">
            <a:spLocks noChangeArrowheads="1"/>
          </p:cNvSpPr>
          <p:nvPr/>
        </p:nvSpPr>
        <p:spPr bwMode="auto">
          <a:xfrm>
            <a:off x="323850" y="4127500"/>
            <a:ext cx="144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Times New Roman" pitchFamily="18" charset="0"/>
              </a:rPr>
              <a:t>C=16.9211</a:t>
            </a:r>
          </a:p>
        </p:txBody>
      </p:sp>
      <p:sp>
        <p:nvSpPr>
          <p:cNvPr id="226573" name="Text Box 269"/>
          <p:cNvSpPr txBox="1">
            <a:spLocks noChangeArrowheads="1"/>
          </p:cNvSpPr>
          <p:nvPr/>
        </p:nvSpPr>
        <p:spPr bwMode="auto">
          <a:xfrm>
            <a:off x="4876800" y="6324600"/>
            <a:ext cx="144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Times New Roman" pitchFamily="18" charset="0"/>
              </a:rPr>
              <a:t>C=26.2895</a:t>
            </a:r>
          </a:p>
        </p:txBody>
      </p:sp>
      <p:sp>
        <p:nvSpPr>
          <p:cNvPr id="226578" name="AutoShape 274">
            <a:hlinkClick r:id="rId3" action="ppaction://hlinksldjump"/>
          </p:cNvPr>
          <p:cNvSpPr>
            <a:spLocks noChangeArrowheads="1"/>
          </p:cNvSpPr>
          <p:nvPr/>
        </p:nvSpPr>
        <p:spPr bwMode="auto">
          <a:xfrm>
            <a:off x="8172450" y="6092825"/>
            <a:ext cx="431800" cy="360363"/>
          </a:xfrm>
          <a:prstGeom prst="flowChartPunchedTap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30784622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26566"/>
                                        </p:tgtEl>
                                        <p:attrNameLst>
                                          <p:attrName>style.visibility</p:attrName>
                                        </p:attrNameLst>
                                      </p:cBhvr>
                                      <p:to>
                                        <p:strVal val="visible"/>
                                      </p:to>
                                    </p:set>
                                    <p:anim calcmode="lin" valueType="num">
                                      <p:cBhvr additive="base">
                                        <p:cTn id="7" dur="500" fill="hold"/>
                                        <p:tgtEl>
                                          <p:spTgt spid="226566"/>
                                        </p:tgtEl>
                                        <p:attrNameLst>
                                          <p:attrName>ppt_x</p:attrName>
                                        </p:attrNameLst>
                                      </p:cBhvr>
                                      <p:tavLst>
                                        <p:tav tm="0">
                                          <p:val>
                                            <p:strVal val="0-#ppt_w/2"/>
                                          </p:val>
                                        </p:tav>
                                        <p:tav tm="100000">
                                          <p:val>
                                            <p:strVal val="#ppt_x"/>
                                          </p:val>
                                        </p:tav>
                                      </p:tavLst>
                                    </p:anim>
                                    <p:anim calcmode="lin" valueType="num">
                                      <p:cBhvr additive="base">
                                        <p:cTn id="8" dur="500" fill="hold"/>
                                        <p:tgtEl>
                                          <p:spTgt spid="22656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26572"/>
                                        </p:tgtEl>
                                        <p:attrNameLst>
                                          <p:attrName>style.visibility</p:attrName>
                                        </p:attrNameLst>
                                      </p:cBhvr>
                                      <p:to>
                                        <p:strVal val="visible"/>
                                      </p:to>
                                    </p:set>
                                    <p:anim calcmode="lin" valueType="num">
                                      <p:cBhvr additive="base">
                                        <p:cTn id="13" dur="500" fill="hold"/>
                                        <p:tgtEl>
                                          <p:spTgt spid="226572"/>
                                        </p:tgtEl>
                                        <p:attrNameLst>
                                          <p:attrName>ppt_x</p:attrName>
                                        </p:attrNameLst>
                                      </p:cBhvr>
                                      <p:tavLst>
                                        <p:tav tm="0">
                                          <p:val>
                                            <p:strVal val="0-#ppt_w/2"/>
                                          </p:val>
                                        </p:tav>
                                        <p:tav tm="100000">
                                          <p:val>
                                            <p:strVal val="#ppt_x"/>
                                          </p:val>
                                        </p:tav>
                                      </p:tavLst>
                                    </p:anim>
                                    <p:anim calcmode="lin" valueType="num">
                                      <p:cBhvr additive="base">
                                        <p:cTn id="14" dur="500" fill="hold"/>
                                        <p:tgtEl>
                                          <p:spTgt spid="22657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26568"/>
                                        </p:tgtEl>
                                        <p:attrNameLst>
                                          <p:attrName>style.visibility</p:attrName>
                                        </p:attrNameLst>
                                      </p:cBhvr>
                                      <p:to>
                                        <p:strVal val="visible"/>
                                      </p:to>
                                    </p:set>
                                    <p:anim calcmode="lin" valueType="num">
                                      <p:cBhvr additive="base">
                                        <p:cTn id="19" dur="500" fill="hold"/>
                                        <p:tgtEl>
                                          <p:spTgt spid="226568"/>
                                        </p:tgtEl>
                                        <p:attrNameLst>
                                          <p:attrName>ppt_x</p:attrName>
                                        </p:attrNameLst>
                                      </p:cBhvr>
                                      <p:tavLst>
                                        <p:tav tm="0">
                                          <p:val>
                                            <p:strVal val="#ppt_x"/>
                                          </p:val>
                                        </p:tav>
                                        <p:tav tm="100000">
                                          <p:val>
                                            <p:strVal val="#ppt_x"/>
                                          </p:val>
                                        </p:tav>
                                      </p:tavLst>
                                    </p:anim>
                                    <p:anim calcmode="lin" valueType="num">
                                      <p:cBhvr additive="base">
                                        <p:cTn id="20" dur="500" fill="hold"/>
                                        <p:tgtEl>
                                          <p:spTgt spid="22656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226576"/>
                                        </p:tgtEl>
                                        <p:attrNameLst>
                                          <p:attrName>style.visibility</p:attrName>
                                        </p:attrNameLst>
                                      </p:cBhvr>
                                      <p:to>
                                        <p:strVal val="visible"/>
                                      </p:to>
                                    </p:set>
                                    <p:anim calcmode="lin" valueType="num">
                                      <p:cBhvr additive="base">
                                        <p:cTn id="25" dur="500" fill="hold"/>
                                        <p:tgtEl>
                                          <p:spTgt spid="226576"/>
                                        </p:tgtEl>
                                        <p:attrNameLst>
                                          <p:attrName>ppt_x</p:attrName>
                                        </p:attrNameLst>
                                      </p:cBhvr>
                                      <p:tavLst>
                                        <p:tav tm="0">
                                          <p:val>
                                            <p:strVal val="0-#ppt_w/2"/>
                                          </p:val>
                                        </p:tav>
                                        <p:tav tm="100000">
                                          <p:val>
                                            <p:strVal val="#ppt_x"/>
                                          </p:val>
                                        </p:tav>
                                      </p:tavLst>
                                    </p:anim>
                                    <p:anim calcmode="lin" valueType="num">
                                      <p:cBhvr additive="base">
                                        <p:cTn id="26" dur="500" fill="hold"/>
                                        <p:tgtEl>
                                          <p:spTgt spid="226576"/>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26478"/>
                                        </p:tgtEl>
                                        <p:attrNameLst>
                                          <p:attrName>style.visibility</p:attrName>
                                        </p:attrNameLst>
                                      </p:cBhvr>
                                      <p:to>
                                        <p:strVal val="visible"/>
                                      </p:to>
                                    </p:set>
                                    <p:anim calcmode="lin" valueType="num">
                                      <p:cBhvr additive="base">
                                        <p:cTn id="31" dur="500" fill="hold"/>
                                        <p:tgtEl>
                                          <p:spTgt spid="226478"/>
                                        </p:tgtEl>
                                        <p:attrNameLst>
                                          <p:attrName>ppt_x</p:attrName>
                                        </p:attrNameLst>
                                      </p:cBhvr>
                                      <p:tavLst>
                                        <p:tav tm="0">
                                          <p:val>
                                            <p:strVal val="0-#ppt_w/2"/>
                                          </p:val>
                                        </p:tav>
                                        <p:tav tm="100000">
                                          <p:val>
                                            <p:strVal val="#ppt_x"/>
                                          </p:val>
                                        </p:tav>
                                      </p:tavLst>
                                    </p:anim>
                                    <p:anim calcmode="lin" valueType="num">
                                      <p:cBhvr additive="base">
                                        <p:cTn id="32" dur="500" fill="hold"/>
                                        <p:tgtEl>
                                          <p:spTgt spid="226478"/>
                                        </p:tgtEl>
                                        <p:attrNameLst>
                                          <p:attrName>ppt_y</p:attrName>
                                        </p:attrNameLst>
                                      </p:cBhvr>
                                      <p:tavLst>
                                        <p:tav tm="0">
                                          <p:val>
                                            <p:strVal val="#ppt_y"/>
                                          </p:val>
                                        </p:tav>
                                        <p:tav tm="100000">
                                          <p:val>
                                            <p:strVal val="#ppt_y"/>
                                          </p:val>
                                        </p:tav>
                                      </p:tavLst>
                                    </p:anim>
                                  </p:childTnLst>
                                </p:cTn>
                              </p:par>
                            </p:childTnLst>
                          </p:cTn>
                        </p:par>
                        <p:par>
                          <p:cTn id="33" fill="hold" nodeType="afterGroup">
                            <p:stCondLst>
                              <p:cond delay="500"/>
                            </p:stCondLst>
                            <p:childTnLst>
                              <p:par>
                                <p:cTn id="34" presetID="2" presetClass="entr" presetSubtype="8" fill="hold" grpId="0" nodeType="afterEffect">
                                  <p:stCondLst>
                                    <p:cond delay="0"/>
                                  </p:stCondLst>
                                  <p:childTnLst>
                                    <p:set>
                                      <p:cBhvr>
                                        <p:cTn id="35" dur="1" fill="hold">
                                          <p:stCondLst>
                                            <p:cond delay="0"/>
                                          </p:stCondLst>
                                        </p:cTn>
                                        <p:tgtEl>
                                          <p:spTgt spid="226558"/>
                                        </p:tgtEl>
                                        <p:attrNameLst>
                                          <p:attrName>style.visibility</p:attrName>
                                        </p:attrNameLst>
                                      </p:cBhvr>
                                      <p:to>
                                        <p:strVal val="visible"/>
                                      </p:to>
                                    </p:set>
                                    <p:anim calcmode="lin" valueType="num">
                                      <p:cBhvr additive="base">
                                        <p:cTn id="36" dur="500" fill="hold"/>
                                        <p:tgtEl>
                                          <p:spTgt spid="226558"/>
                                        </p:tgtEl>
                                        <p:attrNameLst>
                                          <p:attrName>ppt_x</p:attrName>
                                        </p:attrNameLst>
                                      </p:cBhvr>
                                      <p:tavLst>
                                        <p:tav tm="0">
                                          <p:val>
                                            <p:strVal val="0-#ppt_w/2"/>
                                          </p:val>
                                        </p:tav>
                                        <p:tav tm="100000">
                                          <p:val>
                                            <p:strVal val="#ppt_x"/>
                                          </p:val>
                                        </p:tav>
                                      </p:tavLst>
                                    </p:anim>
                                    <p:anim calcmode="lin" valueType="num">
                                      <p:cBhvr additive="base">
                                        <p:cTn id="37" dur="500" fill="hold"/>
                                        <p:tgtEl>
                                          <p:spTgt spid="226558"/>
                                        </p:tgtEl>
                                        <p:attrNameLst>
                                          <p:attrName>ppt_y</p:attrName>
                                        </p:attrNameLst>
                                      </p:cBhvr>
                                      <p:tavLst>
                                        <p:tav tm="0">
                                          <p:val>
                                            <p:strVal val="#ppt_y"/>
                                          </p:val>
                                        </p:tav>
                                        <p:tav tm="100000">
                                          <p:val>
                                            <p:strVal val="#ppt_y"/>
                                          </p:val>
                                        </p:tav>
                                      </p:tavLst>
                                    </p:anim>
                                  </p:childTnLst>
                                </p:cTn>
                              </p:par>
                            </p:childTnLst>
                          </p:cTn>
                        </p:par>
                        <p:par>
                          <p:cTn id="38" fill="hold" nodeType="afterGroup">
                            <p:stCondLst>
                              <p:cond delay="1000"/>
                            </p:stCondLst>
                            <p:childTnLst>
                              <p:par>
                                <p:cTn id="39" presetID="2" presetClass="entr" presetSubtype="8" fill="hold" grpId="0" nodeType="afterEffect">
                                  <p:stCondLst>
                                    <p:cond delay="0"/>
                                  </p:stCondLst>
                                  <p:childTnLst>
                                    <p:set>
                                      <p:cBhvr>
                                        <p:cTn id="40" dur="1" fill="hold">
                                          <p:stCondLst>
                                            <p:cond delay="0"/>
                                          </p:stCondLst>
                                        </p:cTn>
                                        <p:tgtEl>
                                          <p:spTgt spid="226571"/>
                                        </p:tgtEl>
                                        <p:attrNameLst>
                                          <p:attrName>style.visibility</p:attrName>
                                        </p:attrNameLst>
                                      </p:cBhvr>
                                      <p:to>
                                        <p:strVal val="visible"/>
                                      </p:to>
                                    </p:set>
                                    <p:anim calcmode="lin" valueType="num">
                                      <p:cBhvr additive="base">
                                        <p:cTn id="41" dur="500" fill="hold"/>
                                        <p:tgtEl>
                                          <p:spTgt spid="226571"/>
                                        </p:tgtEl>
                                        <p:attrNameLst>
                                          <p:attrName>ppt_x</p:attrName>
                                        </p:attrNameLst>
                                      </p:cBhvr>
                                      <p:tavLst>
                                        <p:tav tm="0">
                                          <p:val>
                                            <p:strVal val="0-#ppt_w/2"/>
                                          </p:val>
                                        </p:tav>
                                        <p:tav tm="100000">
                                          <p:val>
                                            <p:strVal val="#ppt_x"/>
                                          </p:val>
                                        </p:tav>
                                      </p:tavLst>
                                    </p:anim>
                                    <p:anim calcmode="lin" valueType="num">
                                      <p:cBhvr additive="base">
                                        <p:cTn id="42" dur="500" fill="hold"/>
                                        <p:tgtEl>
                                          <p:spTgt spid="226571"/>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nodeType="clickEffect">
                                  <p:stCondLst>
                                    <p:cond delay="0"/>
                                  </p:stCondLst>
                                  <p:childTnLst>
                                    <p:set>
                                      <p:cBhvr>
                                        <p:cTn id="46" dur="1" fill="hold">
                                          <p:stCondLst>
                                            <p:cond delay="0"/>
                                          </p:stCondLst>
                                        </p:cTn>
                                        <p:tgtEl>
                                          <p:spTgt spid="226577"/>
                                        </p:tgtEl>
                                        <p:attrNameLst>
                                          <p:attrName>style.visibility</p:attrName>
                                        </p:attrNameLst>
                                      </p:cBhvr>
                                      <p:to>
                                        <p:strVal val="visible"/>
                                      </p:to>
                                    </p:set>
                                    <p:anim calcmode="lin" valueType="num">
                                      <p:cBhvr additive="base">
                                        <p:cTn id="47" dur="500" fill="hold"/>
                                        <p:tgtEl>
                                          <p:spTgt spid="226577"/>
                                        </p:tgtEl>
                                        <p:attrNameLst>
                                          <p:attrName>ppt_x</p:attrName>
                                        </p:attrNameLst>
                                      </p:cBhvr>
                                      <p:tavLst>
                                        <p:tav tm="0">
                                          <p:val>
                                            <p:strVal val="#ppt_x"/>
                                          </p:val>
                                        </p:tav>
                                        <p:tav tm="100000">
                                          <p:val>
                                            <p:strVal val="#ppt_x"/>
                                          </p:val>
                                        </p:tav>
                                      </p:tavLst>
                                    </p:anim>
                                    <p:anim calcmode="lin" valueType="num">
                                      <p:cBhvr additive="base">
                                        <p:cTn id="48" dur="500" fill="hold"/>
                                        <p:tgtEl>
                                          <p:spTgt spid="226577"/>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226573"/>
                                        </p:tgtEl>
                                        <p:attrNameLst>
                                          <p:attrName>style.visibility</p:attrName>
                                        </p:attrNameLst>
                                      </p:cBhvr>
                                      <p:to>
                                        <p:strVal val="visible"/>
                                      </p:to>
                                    </p:set>
                                    <p:anim calcmode="lin" valueType="num">
                                      <p:cBhvr additive="base">
                                        <p:cTn id="53" dur="500" fill="hold"/>
                                        <p:tgtEl>
                                          <p:spTgt spid="226573"/>
                                        </p:tgtEl>
                                        <p:attrNameLst>
                                          <p:attrName>ppt_x</p:attrName>
                                        </p:attrNameLst>
                                      </p:cBhvr>
                                      <p:tavLst>
                                        <p:tav tm="0">
                                          <p:val>
                                            <p:strVal val="0-#ppt_w/2"/>
                                          </p:val>
                                        </p:tav>
                                        <p:tav tm="100000">
                                          <p:val>
                                            <p:strVal val="#ppt_x"/>
                                          </p:val>
                                        </p:tav>
                                      </p:tavLst>
                                    </p:anim>
                                    <p:anim calcmode="lin" valueType="num">
                                      <p:cBhvr additive="base">
                                        <p:cTn id="54" dur="500" fill="hold"/>
                                        <p:tgtEl>
                                          <p:spTgt spid="226573"/>
                                        </p:tgtEl>
                                        <p:attrNameLst>
                                          <p:attrName>ppt_y</p:attrName>
                                        </p:attrNameLst>
                                      </p:cBhvr>
                                      <p:tavLst>
                                        <p:tav tm="0">
                                          <p:val>
                                            <p:strVal val="#ppt_y"/>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2" fill="hold" grpId="0" nodeType="clickEffect">
                                  <p:stCondLst>
                                    <p:cond delay="0"/>
                                  </p:stCondLst>
                                  <p:childTnLst>
                                    <p:set>
                                      <p:cBhvr>
                                        <p:cTn id="58" dur="1" fill="hold">
                                          <p:stCondLst>
                                            <p:cond delay="0"/>
                                          </p:stCondLst>
                                        </p:cTn>
                                        <p:tgtEl>
                                          <p:spTgt spid="226562"/>
                                        </p:tgtEl>
                                        <p:attrNameLst>
                                          <p:attrName>style.visibility</p:attrName>
                                        </p:attrNameLst>
                                      </p:cBhvr>
                                      <p:to>
                                        <p:strVal val="visible"/>
                                      </p:to>
                                    </p:set>
                                    <p:anim calcmode="lin" valueType="num">
                                      <p:cBhvr additive="base">
                                        <p:cTn id="59" dur="500" fill="hold"/>
                                        <p:tgtEl>
                                          <p:spTgt spid="226562"/>
                                        </p:tgtEl>
                                        <p:attrNameLst>
                                          <p:attrName>ppt_x</p:attrName>
                                        </p:attrNameLst>
                                      </p:cBhvr>
                                      <p:tavLst>
                                        <p:tav tm="0">
                                          <p:val>
                                            <p:strVal val="1+#ppt_w/2"/>
                                          </p:val>
                                        </p:tav>
                                        <p:tav tm="100000">
                                          <p:val>
                                            <p:strVal val="#ppt_x"/>
                                          </p:val>
                                        </p:tav>
                                      </p:tavLst>
                                    </p:anim>
                                    <p:anim calcmode="lin" valueType="num">
                                      <p:cBhvr additive="base">
                                        <p:cTn id="60" dur="500" fill="hold"/>
                                        <p:tgtEl>
                                          <p:spTgt spid="22656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478" grpId="0" animBg="1"/>
      <p:bldP spid="226558" grpId="0" animBg="1" autoUpdateAnimBg="0"/>
      <p:bldP spid="226562" grpId="0" animBg="1" autoUpdateAnimBg="0"/>
      <p:bldP spid="226571" grpId="0" animBg="1" autoUpdateAnimBg="0"/>
      <p:bldP spid="226572" grpId="0" autoUpdateAnimBg="0"/>
      <p:bldP spid="226573"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4234" y="188640"/>
            <a:ext cx="8229600" cy="1008112"/>
          </a:xfrm>
        </p:spPr>
        <p:txBody>
          <a:bodyPr>
            <a:normAutofit fontScale="90000"/>
          </a:bodyPr>
          <a:lstStyle/>
          <a:p>
            <a:r>
              <a:rPr lang="zh-CN" altLang="en-US" dirty="0">
                <a:solidFill>
                  <a:srgbClr val="FFCC99"/>
                </a:solidFill>
                <a:latin typeface="黑体" pitchFamily="2" charset="-122"/>
                <a:ea typeface="黑体" pitchFamily="2" charset="-122"/>
              </a:rPr>
              <a:t>线性动态范围调整的</a:t>
            </a:r>
            <a:r>
              <a:rPr lang="en-US" altLang="zh-CN" dirty="0" err="1">
                <a:solidFill>
                  <a:srgbClr val="FFCC99"/>
                </a:solidFill>
                <a:latin typeface="黑体" pitchFamily="2" charset="-122"/>
                <a:ea typeface="黑体" pitchFamily="2" charset="-122"/>
              </a:rPr>
              <a:t>Matlab</a:t>
            </a:r>
            <a:r>
              <a:rPr lang="zh-CN" altLang="en-US" dirty="0">
                <a:solidFill>
                  <a:srgbClr val="FFCC99"/>
                </a:solidFill>
                <a:latin typeface="黑体" pitchFamily="2" charset="-122"/>
                <a:ea typeface="黑体" pitchFamily="2" charset="-122"/>
              </a:rPr>
              <a:t>实现</a:t>
            </a:r>
            <a:endParaRPr lang="zh-CN" altLang="en-US" dirty="0"/>
          </a:p>
        </p:txBody>
      </p:sp>
      <p:sp>
        <p:nvSpPr>
          <p:cNvPr id="6" name="TextBox 2"/>
          <p:cNvSpPr txBox="1">
            <a:spLocks noChangeArrowheads="1"/>
          </p:cNvSpPr>
          <p:nvPr/>
        </p:nvSpPr>
        <p:spPr bwMode="auto">
          <a:xfrm>
            <a:off x="468313" y="1670694"/>
            <a:ext cx="2350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b="1" dirty="0">
                <a:latin typeface="Calibri" pitchFamily="34" charset="0"/>
              </a:rPr>
              <a:t>灰度的线性变换</a:t>
            </a:r>
          </a:p>
        </p:txBody>
      </p:sp>
      <p:graphicFrame>
        <p:nvGraphicFramePr>
          <p:cNvPr id="10" name="Object 4"/>
          <p:cNvGraphicFramePr>
            <a:graphicFrameLocks noChangeAspect="1"/>
          </p:cNvGraphicFramePr>
          <p:nvPr>
            <p:extLst>
              <p:ext uri="{D42A27DB-BD31-4B8C-83A1-F6EECF244321}">
                <p14:modId xmlns:p14="http://schemas.microsoft.com/office/powerpoint/2010/main" val="842304692"/>
              </p:ext>
            </p:extLst>
          </p:nvPr>
        </p:nvGraphicFramePr>
        <p:xfrm>
          <a:off x="3491880" y="1628800"/>
          <a:ext cx="2975625" cy="417890"/>
        </p:xfrm>
        <a:graphic>
          <a:graphicData uri="http://schemas.openxmlformats.org/presentationml/2006/ole">
            <mc:AlternateContent xmlns:mc="http://schemas.openxmlformats.org/markup-compatibility/2006">
              <mc:Choice xmlns:v="urn:schemas-microsoft-com:vml" Requires="v">
                <p:oleObj spid="_x0000_s19469" r:id="rId3" imgW="1535019" imgH="215936" progId="">
                  <p:embed/>
                </p:oleObj>
              </mc:Choice>
              <mc:Fallback>
                <p:oleObj r:id="rId3" imgW="1535019" imgH="215936"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1880" y="1628800"/>
                        <a:ext cx="2975625" cy="417890"/>
                      </a:xfrm>
                      <a:prstGeom prst="rect">
                        <a:avLst/>
                      </a:prstGeom>
                      <a:noFill/>
                      <a:ln>
                        <a:noFill/>
                      </a:ln>
                      <a:effectLst/>
                    </p:spPr>
                  </p:pic>
                </p:oleObj>
              </mc:Fallback>
            </mc:AlternateContent>
          </a:graphicData>
        </a:graphic>
      </p:graphicFrame>
      <p:sp>
        <p:nvSpPr>
          <p:cNvPr id="11" name="TextBox 6"/>
          <p:cNvSpPr txBox="1">
            <a:spLocks noChangeArrowheads="1"/>
          </p:cNvSpPr>
          <p:nvPr/>
        </p:nvSpPr>
        <p:spPr bwMode="auto">
          <a:xfrm>
            <a:off x="900113" y="2103015"/>
            <a:ext cx="748831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sz="2400" dirty="0">
                <a:latin typeface="Calibri" pitchFamily="34" charset="0"/>
              </a:rPr>
              <a:t>         </a:t>
            </a:r>
            <a:r>
              <a:rPr lang="en-US" sz="2400" dirty="0" err="1">
                <a:latin typeface="Calibri" pitchFamily="34" charset="0"/>
              </a:rPr>
              <a:t>Fa</a:t>
            </a:r>
            <a:r>
              <a:rPr lang="en-US" sz="2400" dirty="0">
                <a:latin typeface="Calibri" pitchFamily="34" charset="0"/>
              </a:rPr>
              <a:t>&gt;1</a:t>
            </a:r>
            <a:r>
              <a:rPr lang="zh-CN" altLang="en-US" sz="2400" dirty="0">
                <a:latin typeface="Calibri" pitchFamily="34" charset="0"/>
              </a:rPr>
              <a:t>时，输出图像的对比度将增大；</a:t>
            </a:r>
            <a:r>
              <a:rPr lang="en-US" sz="2400" dirty="0" err="1">
                <a:latin typeface="Calibri" pitchFamily="34" charset="0"/>
              </a:rPr>
              <a:t>Fa</a:t>
            </a:r>
            <a:r>
              <a:rPr lang="en-US" sz="2400" dirty="0">
                <a:latin typeface="Calibri" pitchFamily="34" charset="0"/>
              </a:rPr>
              <a:t>&lt;1</a:t>
            </a:r>
            <a:r>
              <a:rPr lang="zh-CN" altLang="en-US" sz="2400" dirty="0">
                <a:latin typeface="Calibri" pitchFamily="34" charset="0"/>
              </a:rPr>
              <a:t>时，输出图像对比度将减小。</a:t>
            </a:r>
            <a:r>
              <a:rPr lang="en-US" sz="2400" dirty="0" err="1">
                <a:latin typeface="Calibri" pitchFamily="34" charset="0"/>
              </a:rPr>
              <a:t>Fa</a:t>
            </a:r>
            <a:r>
              <a:rPr lang="en-US" sz="2400" dirty="0">
                <a:latin typeface="Calibri" pitchFamily="34" charset="0"/>
              </a:rPr>
              <a:t>=1</a:t>
            </a:r>
            <a:r>
              <a:rPr lang="zh-CN" altLang="en-US" sz="2400" dirty="0">
                <a:latin typeface="Calibri" pitchFamily="34" charset="0"/>
              </a:rPr>
              <a:t>且</a:t>
            </a:r>
            <a:r>
              <a:rPr lang="en-US" sz="2400" dirty="0" err="1">
                <a:latin typeface="Calibri" pitchFamily="34" charset="0"/>
              </a:rPr>
              <a:t>Fb</a:t>
            </a:r>
            <a:r>
              <a:rPr lang="zh-CN" altLang="en-US" sz="2400" dirty="0">
                <a:latin typeface="Calibri" pitchFamily="34" charset="0"/>
              </a:rPr>
              <a:t>非零时，所有像素的灰度值上移或下移，使整个图像更暗或更亮。</a:t>
            </a:r>
            <a:r>
              <a:rPr lang="en-US" sz="2400" dirty="0" err="1">
                <a:latin typeface="Calibri" pitchFamily="34" charset="0"/>
              </a:rPr>
              <a:t>Fa</a:t>
            </a:r>
            <a:r>
              <a:rPr lang="en-US" sz="2400" dirty="0">
                <a:latin typeface="Calibri" pitchFamily="34" charset="0"/>
              </a:rPr>
              <a:t>&lt;0</a:t>
            </a:r>
            <a:r>
              <a:rPr lang="zh-CN" altLang="en-US" sz="2400" dirty="0">
                <a:latin typeface="Calibri" pitchFamily="34" charset="0"/>
              </a:rPr>
              <a:t>，暗区变亮，亮区变暗。</a:t>
            </a:r>
          </a:p>
        </p:txBody>
      </p:sp>
      <p:pic>
        <p:nvPicPr>
          <p:cNvPr id="12" name="图片 7" descr="nir.bm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0113" y="3902595"/>
            <a:ext cx="3097493" cy="2478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8" descr="灰度线性变换原直方图.bm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9431" y="3902595"/>
            <a:ext cx="3304977" cy="2478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25565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p:cNvSpPr txBox="1">
            <a:spLocks noChangeArrowheads="1"/>
          </p:cNvSpPr>
          <p:nvPr/>
        </p:nvSpPr>
        <p:spPr bwMode="auto">
          <a:xfrm>
            <a:off x="468313" y="1670694"/>
            <a:ext cx="2350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b="1" dirty="0">
                <a:latin typeface="Calibri" pitchFamily="34" charset="0"/>
              </a:rPr>
              <a:t>灰度的线性变换</a:t>
            </a:r>
          </a:p>
        </p:txBody>
      </p:sp>
      <p:graphicFrame>
        <p:nvGraphicFramePr>
          <p:cNvPr id="10" name="Object 4"/>
          <p:cNvGraphicFramePr>
            <a:graphicFrameLocks noChangeAspect="1"/>
          </p:cNvGraphicFramePr>
          <p:nvPr>
            <p:extLst>
              <p:ext uri="{D42A27DB-BD31-4B8C-83A1-F6EECF244321}">
                <p14:modId xmlns:p14="http://schemas.microsoft.com/office/powerpoint/2010/main" val="191802997"/>
              </p:ext>
            </p:extLst>
          </p:nvPr>
        </p:nvGraphicFramePr>
        <p:xfrm>
          <a:off x="3540591" y="1636859"/>
          <a:ext cx="2975625" cy="417890"/>
        </p:xfrm>
        <a:graphic>
          <a:graphicData uri="http://schemas.openxmlformats.org/presentationml/2006/ole">
            <mc:AlternateContent xmlns:mc="http://schemas.openxmlformats.org/markup-compatibility/2006">
              <mc:Choice xmlns:v="urn:schemas-microsoft-com:vml" Requires="v">
                <p:oleObj spid="_x0000_s20493" r:id="rId3" imgW="1535019" imgH="215936" progId="">
                  <p:embed/>
                </p:oleObj>
              </mc:Choice>
              <mc:Fallback>
                <p:oleObj r:id="rId3" imgW="1535019" imgH="215936"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0591" y="1636859"/>
                        <a:ext cx="2975625" cy="417890"/>
                      </a:xfrm>
                      <a:prstGeom prst="rect">
                        <a:avLst/>
                      </a:prstGeom>
                      <a:noFill/>
                      <a:ln>
                        <a:noFill/>
                      </a:ln>
                      <a:effectLst/>
                    </p:spPr>
                  </p:pic>
                </p:oleObj>
              </mc:Fallback>
            </mc:AlternateContent>
          </a:graphicData>
        </a:graphic>
      </p:graphicFrame>
      <p:pic>
        <p:nvPicPr>
          <p:cNvPr id="717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50602" y="2132856"/>
            <a:ext cx="5529710" cy="45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标题 1"/>
          <p:cNvSpPr txBox="1">
            <a:spLocks/>
          </p:cNvSpPr>
          <p:nvPr/>
        </p:nvSpPr>
        <p:spPr>
          <a:xfrm>
            <a:off x="464234" y="188640"/>
            <a:ext cx="8229600" cy="1008112"/>
          </a:xfrm>
          <a:prstGeom prst="rect">
            <a:avLst/>
          </a:prstGeom>
        </p:spPr>
        <p:txBody>
          <a:bodyPr lIns="45720" rIns="228600" anchor="b">
            <a:normAutofit fontScale="90000"/>
          </a:bodyPr>
          <a:lstStyle>
            <a:lvl1pPr marL="0" algn="ctr" rtl="0" eaLnBrk="1" latinLnBrk="0" hangingPunct="1">
              <a:spcBef>
                <a:spcPct val="0"/>
              </a:spcBef>
              <a:buNone/>
              <a:defRPr kumimoji="0" sz="48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r>
              <a:rPr lang="zh-CN" altLang="en-US">
                <a:solidFill>
                  <a:srgbClr val="FFCC99"/>
                </a:solidFill>
                <a:latin typeface="黑体" pitchFamily="2" charset="-122"/>
                <a:ea typeface="黑体" pitchFamily="2" charset="-122"/>
              </a:rPr>
              <a:t>线性动态范围调整的</a:t>
            </a:r>
            <a:r>
              <a:rPr lang="en-US" altLang="zh-CN">
                <a:solidFill>
                  <a:srgbClr val="FFCC99"/>
                </a:solidFill>
                <a:latin typeface="黑体" pitchFamily="2" charset="-122"/>
                <a:ea typeface="黑体" pitchFamily="2" charset="-122"/>
              </a:rPr>
              <a:t>Matlab</a:t>
            </a:r>
            <a:r>
              <a:rPr lang="zh-CN" altLang="en-US">
                <a:solidFill>
                  <a:srgbClr val="FFCC99"/>
                </a:solidFill>
                <a:latin typeface="黑体" pitchFamily="2" charset="-122"/>
                <a:ea typeface="黑体" pitchFamily="2" charset="-122"/>
              </a:rPr>
              <a:t>实现</a:t>
            </a:r>
            <a:endParaRPr lang="zh-CN" altLang="en-US" dirty="0"/>
          </a:p>
        </p:txBody>
      </p:sp>
    </p:spTree>
    <p:extLst>
      <p:ext uri="{BB962C8B-B14F-4D97-AF65-F5344CB8AC3E}">
        <p14:creationId xmlns:p14="http://schemas.microsoft.com/office/powerpoint/2010/main" val="273099456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2"/>
          <p:cNvSpPr txBox="1">
            <a:spLocks noChangeArrowheads="1"/>
          </p:cNvSpPr>
          <p:nvPr/>
        </p:nvSpPr>
        <p:spPr bwMode="auto">
          <a:xfrm>
            <a:off x="468313" y="1670694"/>
            <a:ext cx="2350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b="1" dirty="0">
                <a:latin typeface="Calibri" pitchFamily="34" charset="0"/>
              </a:rPr>
              <a:t>灰度的线性变换</a:t>
            </a:r>
          </a:p>
        </p:txBody>
      </p:sp>
      <p:graphicFrame>
        <p:nvGraphicFramePr>
          <p:cNvPr id="10" name="Object 4"/>
          <p:cNvGraphicFramePr>
            <a:graphicFrameLocks noChangeAspect="1"/>
          </p:cNvGraphicFramePr>
          <p:nvPr>
            <p:extLst>
              <p:ext uri="{D42A27DB-BD31-4B8C-83A1-F6EECF244321}">
                <p14:modId xmlns:p14="http://schemas.microsoft.com/office/powerpoint/2010/main" val="1449654345"/>
              </p:ext>
            </p:extLst>
          </p:nvPr>
        </p:nvGraphicFramePr>
        <p:xfrm>
          <a:off x="3468583" y="1636859"/>
          <a:ext cx="2975625" cy="417890"/>
        </p:xfrm>
        <a:graphic>
          <a:graphicData uri="http://schemas.openxmlformats.org/presentationml/2006/ole">
            <mc:AlternateContent xmlns:mc="http://schemas.openxmlformats.org/markup-compatibility/2006">
              <mc:Choice xmlns:v="urn:schemas-microsoft-com:vml" Requires="v">
                <p:oleObj spid="_x0000_s21517" r:id="rId3" imgW="1535019" imgH="215936" progId="">
                  <p:embed/>
                </p:oleObj>
              </mc:Choice>
              <mc:Fallback>
                <p:oleObj r:id="rId3" imgW="1535019" imgH="215936"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8583" y="1636859"/>
                        <a:ext cx="2975625" cy="417890"/>
                      </a:xfrm>
                      <a:prstGeom prst="rect">
                        <a:avLst/>
                      </a:prstGeom>
                      <a:noFill/>
                      <a:ln>
                        <a:noFill/>
                      </a:ln>
                      <a:effectLst/>
                    </p:spPr>
                  </p:pic>
                </p:oleObj>
              </mc:Fallback>
            </mc:AlternateContent>
          </a:graphicData>
        </a:graphic>
      </p:graphicFrame>
      <p:pic>
        <p:nvPicPr>
          <p:cNvPr id="7" name="图片 1" descr="直方图线性变换.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5387" y="2089367"/>
            <a:ext cx="6048941" cy="4536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p:cNvSpPr>
          <p:nvPr/>
        </p:nvSpPr>
        <p:spPr>
          <a:xfrm>
            <a:off x="464234" y="188640"/>
            <a:ext cx="8229600" cy="1008112"/>
          </a:xfrm>
          <a:prstGeom prst="rect">
            <a:avLst/>
          </a:prstGeom>
        </p:spPr>
        <p:txBody>
          <a:bodyPr lIns="45720" rIns="228600" anchor="b">
            <a:normAutofit fontScale="90000"/>
          </a:bodyPr>
          <a:lstStyle>
            <a:lvl1pPr marL="0" algn="ctr" rtl="0" eaLnBrk="1" latinLnBrk="0" hangingPunct="1">
              <a:spcBef>
                <a:spcPct val="0"/>
              </a:spcBef>
              <a:buNone/>
              <a:defRPr kumimoji="0" sz="48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r>
              <a:rPr lang="zh-CN" altLang="en-US">
                <a:solidFill>
                  <a:srgbClr val="FFCC99"/>
                </a:solidFill>
                <a:latin typeface="黑体" pitchFamily="2" charset="-122"/>
                <a:ea typeface="黑体" pitchFamily="2" charset="-122"/>
              </a:rPr>
              <a:t>线性动态范围调整的</a:t>
            </a:r>
            <a:r>
              <a:rPr lang="en-US" altLang="zh-CN">
                <a:solidFill>
                  <a:srgbClr val="FFCC99"/>
                </a:solidFill>
                <a:latin typeface="黑体" pitchFamily="2" charset="-122"/>
                <a:ea typeface="黑体" pitchFamily="2" charset="-122"/>
              </a:rPr>
              <a:t>Matlab</a:t>
            </a:r>
            <a:r>
              <a:rPr lang="zh-CN" altLang="en-US">
                <a:solidFill>
                  <a:srgbClr val="FFCC99"/>
                </a:solidFill>
                <a:latin typeface="黑体" pitchFamily="2" charset="-122"/>
                <a:ea typeface="黑体" pitchFamily="2" charset="-122"/>
              </a:rPr>
              <a:t>实现</a:t>
            </a:r>
            <a:endParaRPr lang="zh-CN" altLang="en-US" dirty="0"/>
          </a:p>
        </p:txBody>
      </p:sp>
    </p:spTree>
    <p:extLst>
      <p:ext uri="{BB962C8B-B14F-4D97-AF65-F5344CB8AC3E}">
        <p14:creationId xmlns:p14="http://schemas.microsoft.com/office/powerpoint/2010/main" val="10058649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395288" y="333375"/>
            <a:ext cx="7343775" cy="1512888"/>
          </a:xfrm>
        </p:spPr>
        <p:txBody>
          <a:bodyPr/>
          <a:lstStyle/>
          <a:p>
            <a:pPr algn="ctr"/>
            <a:r>
              <a:rPr lang="zh-CN" altLang="en-US" sz="3600">
                <a:solidFill>
                  <a:srgbClr val="FFCC99"/>
                </a:solidFill>
                <a:latin typeface="黑体" pitchFamily="2" charset="-122"/>
                <a:ea typeface="黑体" pitchFamily="2" charset="-122"/>
              </a:rPr>
              <a:t>非线性动态范围调整</a:t>
            </a:r>
            <a:br>
              <a:rPr lang="zh-CN" altLang="en-US" sz="3600">
                <a:solidFill>
                  <a:srgbClr val="FFCC99"/>
                </a:solidFill>
                <a:latin typeface="黑体" pitchFamily="2" charset="-122"/>
                <a:ea typeface="黑体" pitchFamily="2" charset="-122"/>
              </a:rPr>
            </a:br>
            <a:r>
              <a:rPr lang="zh-CN" altLang="en-US" sz="3600">
                <a:solidFill>
                  <a:srgbClr val="FFCC99"/>
                </a:solidFill>
                <a:latin typeface="黑体" pitchFamily="2" charset="-122"/>
                <a:ea typeface="黑体" pitchFamily="2" charset="-122"/>
              </a:rPr>
              <a:t>                 </a:t>
            </a:r>
            <a:r>
              <a:rPr lang="en-US" altLang="zh-CN" sz="3600">
                <a:solidFill>
                  <a:srgbClr val="FFCC99"/>
                </a:solidFill>
                <a:latin typeface="黑体" pitchFamily="2" charset="-122"/>
                <a:ea typeface="黑体" pitchFamily="2" charset="-122"/>
              </a:rPr>
              <a:t>—— </a:t>
            </a:r>
            <a:r>
              <a:rPr lang="zh-CN" altLang="en-US" sz="3600">
                <a:solidFill>
                  <a:srgbClr val="FFCC99"/>
                </a:solidFill>
                <a:latin typeface="黑体" pitchFamily="2" charset="-122"/>
                <a:ea typeface="黑体" pitchFamily="2" charset="-122"/>
              </a:rPr>
              <a:t>原理</a:t>
            </a:r>
          </a:p>
        </p:txBody>
      </p:sp>
      <p:sp>
        <p:nvSpPr>
          <p:cNvPr id="211971" name="Rectangle 3"/>
          <p:cNvSpPr>
            <a:spLocks noGrp="1" noChangeArrowheads="1"/>
          </p:cNvSpPr>
          <p:nvPr>
            <p:ph type="body" sz="half" idx="1"/>
          </p:nvPr>
        </p:nvSpPr>
        <p:spPr>
          <a:xfrm>
            <a:off x="250825" y="1844675"/>
            <a:ext cx="8640763" cy="4464050"/>
          </a:xfrm>
        </p:spPr>
        <p:txBody>
          <a:bodyPr/>
          <a:lstStyle/>
          <a:p>
            <a:pPr>
              <a:lnSpc>
                <a:spcPct val="120000"/>
              </a:lnSpc>
            </a:pPr>
            <a:r>
              <a:rPr lang="zh-CN" altLang="en-US" sz="2800" b="1">
                <a:effectLst/>
                <a:ea typeface="华文细黑" pitchFamily="2" charset="-122"/>
              </a:rPr>
              <a:t>提出非线性动态范围调整，是因为线性动态范围调整的分段线性影射不够光滑。</a:t>
            </a:r>
          </a:p>
          <a:p>
            <a:pPr>
              <a:lnSpc>
                <a:spcPct val="120000"/>
              </a:lnSpc>
            </a:pPr>
            <a:r>
              <a:rPr lang="zh-CN" altLang="en-US" sz="2800" b="1">
                <a:effectLst/>
                <a:ea typeface="华文细黑" pitchFamily="2" charset="-122"/>
              </a:rPr>
              <a:t>非线性动态范围调整，要求可以用光滑的曲线来实现。</a:t>
            </a:r>
          </a:p>
          <a:p>
            <a:pPr>
              <a:lnSpc>
                <a:spcPct val="120000"/>
              </a:lnSpc>
            </a:pPr>
            <a:r>
              <a:rPr lang="zh-CN" altLang="en-US" sz="2800" b="1">
                <a:effectLst/>
                <a:ea typeface="华文细黑" pitchFamily="2" charset="-122"/>
              </a:rPr>
              <a:t>考虑到人眼对视觉信号的处理过程中，有一个近似对数算子的环节，因此，可采用对数运算来实现非线性动态范围调整。</a:t>
            </a:r>
          </a:p>
        </p:txBody>
      </p:sp>
      <p:sp>
        <p:nvSpPr>
          <p:cNvPr id="211976" name="Text Box 8"/>
          <p:cNvSpPr txBox="1">
            <a:spLocks noChangeArrowheads="1"/>
          </p:cNvSpPr>
          <p:nvPr/>
        </p:nvSpPr>
        <p:spPr bwMode="auto">
          <a:xfrm>
            <a:off x="5867400" y="5445125"/>
            <a:ext cx="2089150" cy="860425"/>
          </a:xfrm>
          <a:prstGeom prst="rect">
            <a:avLst/>
          </a:prstGeom>
          <a:solidFill>
            <a:schemeClr val="bg1"/>
          </a:solidFill>
          <a:ln w="38100" cmpd="dbl">
            <a:solidFill>
              <a:srgbClr val="FF7C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ea typeface="华文细黑" pitchFamily="2" charset="-122"/>
                <a:hlinkClick r:id="rId3" action="ppaction://hlinksldjump"/>
              </a:rPr>
              <a:t>非线性动态范围调整示例</a:t>
            </a:r>
            <a:endParaRPr lang="zh-CN" altLang="en-US" sz="2400" b="1" dirty="0">
              <a:ea typeface="华文细黑" pitchFamily="2" charset="-122"/>
            </a:endParaRPr>
          </a:p>
        </p:txBody>
      </p:sp>
    </p:spTree>
    <p:extLst>
      <p:ext uri="{BB962C8B-B14F-4D97-AF65-F5344CB8AC3E}">
        <p14:creationId xmlns:p14="http://schemas.microsoft.com/office/powerpoint/2010/main" val="34644568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1971">
                                            <p:txEl>
                                              <p:pRg st="0" end="0"/>
                                            </p:txEl>
                                          </p:spTgt>
                                        </p:tgtEl>
                                        <p:attrNameLst>
                                          <p:attrName>style.visibility</p:attrName>
                                        </p:attrNameLst>
                                      </p:cBhvr>
                                      <p:to>
                                        <p:strVal val="visible"/>
                                      </p:to>
                                    </p:set>
                                    <p:anim calcmode="lin" valueType="num">
                                      <p:cBhvr additive="base">
                                        <p:cTn id="7" dur="500" fill="hold"/>
                                        <p:tgtEl>
                                          <p:spTgt spid="2119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19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1971">
                                            <p:txEl>
                                              <p:pRg st="1" end="1"/>
                                            </p:txEl>
                                          </p:spTgt>
                                        </p:tgtEl>
                                        <p:attrNameLst>
                                          <p:attrName>style.visibility</p:attrName>
                                        </p:attrNameLst>
                                      </p:cBhvr>
                                      <p:to>
                                        <p:strVal val="visible"/>
                                      </p:to>
                                    </p:set>
                                    <p:anim calcmode="lin" valueType="num">
                                      <p:cBhvr additive="base">
                                        <p:cTn id="13" dur="500" fill="hold"/>
                                        <p:tgtEl>
                                          <p:spTgt spid="2119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119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11971">
                                            <p:txEl>
                                              <p:pRg st="2" end="2"/>
                                            </p:txEl>
                                          </p:spTgt>
                                        </p:tgtEl>
                                        <p:attrNameLst>
                                          <p:attrName>style.visibility</p:attrName>
                                        </p:attrNameLst>
                                      </p:cBhvr>
                                      <p:to>
                                        <p:strVal val="visible"/>
                                      </p:to>
                                    </p:set>
                                    <p:anim calcmode="lin" valueType="num">
                                      <p:cBhvr additive="base">
                                        <p:cTn id="19" dur="500" fill="hold"/>
                                        <p:tgtEl>
                                          <p:spTgt spid="21197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11971">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1" grpId="0" build="p"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2"/>
          <p:cNvSpPr>
            <a:spLocks noGrp="1" noChangeArrowheads="1"/>
          </p:cNvSpPr>
          <p:nvPr>
            <p:ph type="title"/>
          </p:nvPr>
        </p:nvSpPr>
        <p:spPr>
          <a:xfrm>
            <a:off x="1092200" y="498475"/>
            <a:ext cx="5865813" cy="693738"/>
          </a:xfrm>
        </p:spPr>
        <p:txBody>
          <a:bodyPr/>
          <a:lstStyle/>
          <a:p>
            <a:pPr algn="ctr"/>
            <a:r>
              <a:rPr lang="zh-CN" altLang="en-US" sz="3600">
                <a:solidFill>
                  <a:srgbClr val="FFCC99"/>
                </a:solidFill>
                <a:latin typeface="黑体" pitchFamily="2" charset="-122"/>
                <a:ea typeface="黑体" pitchFamily="2" charset="-122"/>
              </a:rPr>
              <a:t>非线性动态范围调整示例</a:t>
            </a:r>
          </a:p>
        </p:txBody>
      </p:sp>
      <p:pic>
        <p:nvPicPr>
          <p:cNvPr id="199684" name="Picture 4" descr="tu34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133600"/>
            <a:ext cx="3276600" cy="32766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99685" name="Picture 5" descr="tu34b"/>
          <p:cNvPicPr>
            <a:picLocks noChangeAspect="1" noChangeArrowheads="1"/>
          </p:cNvPicPr>
          <p:nvPr/>
        </p:nvPicPr>
        <p:blipFill>
          <a:blip r:embed="rId4">
            <a:lum contrast="36000"/>
            <a:extLst>
              <a:ext uri="{28A0092B-C50C-407E-A947-70E740481C1C}">
                <a14:useLocalDpi xmlns:a14="http://schemas.microsoft.com/office/drawing/2010/main" val="0"/>
              </a:ext>
            </a:extLst>
          </a:blip>
          <a:srcRect/>
          <a:stretch>
            <a:fillRect/>
          </a:stretch>
        </p:blipFill>
        <p:spPr bwMode="auto">
          <a:xfrm>
            <a:off x="5181600" y="2133600"/>
            <a:ext cx="3200400" cy="3200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88865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99684"/>
                                        </p:tgtEl>
                                        <p:attrNameLst>
                                          <p:attrName>style.visibility</p:attrName>
                                        </p:attrNameLst>
                                      </p:cBhvr>
                                      <p:to>
                                        <p:strVal val="visible"/>
                                      </p:to>
                                    </p:set>
                                    <p:anim calcmode="lin" valueType="num">
                                      <p:cBhvr additive="base">
                                        <p:cTn id="7" dur="500" fill="hold"/>
                                        <p:tgtEl>
                                          <p:spTgt spid="199684"/>
                                        </p:tgtEl>
                                        <p:attrNameLst>
                                          <p:attrName>ppt_x</p:attrName>
                                        </p:attrNameLst>
                                      </p:cBhvr>
                                      <p:tavLst>
                                        <p:tav tm="0">
                                          <p:val>
                                            <p:strVal val="#ppt_x"/>
                                          </p:val>
                                        </p:tav>
                                        <p:tav tm="100000">
                                          <p:val>
                                            <p:strVal val="#ppt_x"/>
                                          </p:val>
                                        </p:tav>
                                      </p:tavLst>
                                    </p:anim>
                                    <p:anim calcmode="lin" valueType="num">
                                      <p:cBhvr additive="base">
                                        <p:cTn id="8" dur="500" fill="hold"/>
                                        <p:tgtEl>
                                          <p:spTgt spid="19968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99685"/>
                                        </p:tgtEl>
                                        <p:attrNameLst>
                                          <p:attrName>style.visibility</p:attrName>
                                        </p:attrNameLst>
                                      </p:cBhvr>
                                      <p:to>
                                        <p:strVal val="visible"/>
                                      </p:to>
                                    </p:set>
                                    <p:anim calcmode="lin" valueType="num">
                                      <p:cBhvr additive="base">
                                        <p:cTn id="13" dur="500" fill="hold"/>
                                        <p:tgtEl>
                                          <p:spTgt spid="199685"/>
                                        </p:tgtEl>
                                        <p:attrNameLst>
                                          <p:attrName>ppt_x</p:attrName>
                                        </p:attrNameLst>
                                      </p:cBhvr>
                                      <p:tavLst>
                                        <p:tav tm="0">
                                          <p:val>
                                            <p:strVal val="#ppt_x"/>
                                          </p:val>
                                        </p:tav>
                                        <p:tav tm="100000">
                                          <p:val>
                                            <p:strVal val="#ppt_x"/>
                                          </p:val>
                                        </p:tav>
                                      </p:tavLst>
                                    </p:anim>
                                    <p:anim calcmode="lin" valueType="num">
                                      <p:cBhvr additive="base">
                                        <p:cTn id="14" dur="500" fill="hold"/>
                                        <p:tgtEl>
                                          <p:spTgt spid="1996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2130" name="Rectangle 2"/>
          <p:cNvSpPr>
            <a:spLocks noGrp="1" noChangeArrowheads="1"/>
          </p:cNvSpPr>
          <p:nvPr>
            <p:ph type="title"/>
          </p:nvPr>
        </p:nvSpPr>
        <p:spPr>
          <a:xfrm>
            <a:off x="1116013" y="188640"/>
            <a:ext cx="7343775" cy="1512888"/>
          </a:xfrm>
        </p:spPr>
        <p:txBody>
          <a:bodyPr/>
          <a:lstStyle/>
          <a:p>
            <a:pPr algn="ctr"/>
            <a:r>
              <a:rPr lang="zh-CN" altLang="en-US" sz="3600" dirty="0">
                <a:solidFill>
                  <a:srgbClr val="FFCC99"/>
                </a:solidFill>
                <a:latin typeface="黑体" pitchFamily="2" charset="-122"/>
                <a:ea typeface="黑体" pitchFamily="2" charset="-122"/>
              </a:rPr>
              <a:t>非线性动态范围调整</a:t>
            </a:r>
            <a:br>
              <a:rPr lang="zh-CN" altLang="en-US" sz="3600" dirty="0">
                <a:solidFill>
                  <a:srgbClr val="FFCC99"/>
                </a:solidFill>
                <a:latin typeface="黑体" pitchFamily="2" charset="-122"/>
                <a:ea typeface="黑体" pitchFamily="2" charset="-122"/>
              </a:rPr>
            </a:br>
            <a:r>
              <a:rPr lang="zh-CN" altLang="en-US" sz="3600" dirty="0">
                <a:solidFill>
                  <a:srgbClr val="FFCC99"/>
                </a:solidFill>
                <a:latin typeface="黑体" pitchFamily="2" charset="-122"/>
                <a:ea typeface="黑体" pitchFamily="2" charset="-122"/>
              </a:rPr>
              <a:t>                 </a:t>
            </a:r>
            <a:r>
              <a:rPr lang="en-US" altLang="zh-CN" sz="3600" dirty="0">
                <a:solidFill>
                  <a:srgbClr val="FFCC99"/>
                </a:solidFill>
                <a:latin typeface="黑体" pitchFamily="2" charset="-122"/>
                <a:ea typeface="黑体" pitchFamily="2" charset="-122"/>
              </a:rPr>
              <a:t>—— </a:t>
            </a:r>
            <a:r>
              <a:rPr lang="zh-CN" altLang="en-US" sz="3600" dirty="0">
                <a:solidFill>
                  <a:srgbClr val="FFCC99"/>
                </a:solidFill>
                <a:latin typeface="黑体" pitchFamily="2" charset="-122"/>
                <a:ea typeface="黑体" pitchFamily="2" charset="-122"/>
              </a:rPr>
              <a:t>实现方法</a:t>
            </a:r>
          </a:p>
        </p:txBody>
      </p:sp>
      <p:sp>
        <p:nvSpPr>
          <p:cNvPr id="432131" name="Rectangle 3"/>
          <p:cNvSpPr>
            <a:spLocks noGrp="1" noChangeArrowheads="1"/>
          </p:cNvSpPr>
          <p:nvPr>
            <p:ph type="body" sz="half" idx="1"/>
          </p:nvPr>
        </p:nvSpPr>
        <p:spPr>
          <a:xfrm>
            <a:off x="323850" y="2060575"/>
            <a:ext cx="7426325" cy="1109663"/>
          </a:xfrm>
        </p:spPr>
        <p:txBody>
          <a:bodyPr/>
          <a:lstStyle/>
          <a:p>
            <a:r>
              <a:rPr lang="zh-CN" altLang="en-US" sz="2800" b="1">
                <a:effectLst/>
                <a:latin typeface="华文细黑" pitchFamily="2" charset="-122"/>
                <a:ea typeface="华文细黑" pitchFamily="2" charset="-122"/>
              </a:rPr>
              <a:t>设原图为</a:t>
            </a:r>
            <a:r>
              <a:rPr lang="en-US" altLang="zh-CN" sz="2800" b="1">
                <a:effectLst/>
                <a:latin typeface="华文细黑" pitchFamily="2" charset="-122"/>
                <a:ea typeface="华文细黑" pitchFamily="2" charset="-122"/>
              </a:rPr>
              <a:t>[f(i,j)]</a:t>
            </a:r>
            <a:r>
              <a:rPr lang="zh-CN" altLang="en-US" sz="2800" b="1">
                <a:effectLst/>
                <a:latin typeface="华文细黑" pitchFamily="2" charset="-122"/>
                <a:ea typeface="华文细黑" pitchFamily="2" charset="-122"/>
              </a:rPr>
              <a:t>，处理后的图像为</a:t>
            </a:r>
            <a:r>
              <a:rPr lang="en-US" altLang="zh-CN" sz="2800" b="1">
                <a:effectLst/>
                <a:latin typeface="华文细黑" pitchFamily="2" charset="-122"/>
                <a:ea typeface="华文细黑" pitchFamily="2" charset="-122"/>
              </a:rPr>
              <a:t>[g(i,j)]</a:t>
            </a:r>
            <a:r>
              <a:rPr lang="zh-CN" altLang="en-US" sz="2800" b="1">
                <a:effectLst/>
                <a:latin typeface="华文细黑" pitchFamily="2" charset="-122"/>
                <a:ea typeface="华文细黑" pitchFamily="2" charset="-122"/>
              </a:rPr>
              <a:t>，</a:t>
            </a:r>
          </a:p>
          <a:p>
            <a:pPr>
              <a:buFont typeface="Wingdings" pitchFamily="2" charset="2"/>
              <a:buNone/>
            </a:pPr>
            <a:r>
              <a:rPr lang="zh-CN" altLang="en-US" sz="2800" b="1">
                <a:effectLst/>
                <a:latin typeface="华文细黑" pitchFamily="2" charset="-122"/>
                <a:ea typeface="华文细黑" pitchFamily="2" charset="-122"/>
              </a:rPr>
              <a:t>    则影射关系为：</a:t>
            </a:r>
          </a:p>
        </p:txBody>
      </p:sp>
      <p:graphicFrame>
        <p:nvGraphicFramePr>
          <p:cNvPr id="432132" name="Object 4"/>
          <p:cNvGraphicFramePr>
            <a:graphicFrameLocks noChangeAspect="1"/>
          </p:cNvGraphicFramePr>
          <p:nvPr/>
        </p:nvGraphicFramePr>
        <p:xfrm>
          <a:off x="1619250" y="3357563"/>
          <a:ext cx="4465638" cy="622300"/>
        </p:xfrm>
        <a:graphic>
          <a:graphicData uri="http://schemas.openxmlformats.org/presentationml/2006/ole">
            <mc:AlternateContent xmlns:mc="http://schemas.openxmlformats.org/markup-compatibility/2006">
              <mc:Choice xmlns:v="urn:schemas-microsoft-com:vml" Requires="v">
                <p:oleObj spid="_x0000_s8216" name="Equation" r:id="rId4" imgW="1638000" imgH="228600" progId="Equation.DSMT4">
                  <p:embed/>
                </p:oleObj>
              </mc:Choice>
              <mc:Fallback>
                <p:oleObj name="Equation" r:id="rId4" imgW="1638000" imgH="2286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19250" y="3357563"/>
                        <a:ext cx="4465638" cy="622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432133" name="Picture 5" descr="第3章01"/>
          <p:cNvPicPr>
            <a:picLocks noGrp="1" noChangeAspect="1" noChangeArrowheads="1"/>
          </p:cNvPicPr>
          <p:nvPr>
            <p:ph sz="half" idx="2"/>
          </p:nvPr>
        </p:nvPicPr>
        <p:blipFill>
          <a:blip r:embed="rId6">
            <a:lum bright="-36000" contrast="60000"/>
            <a:extLst>
              <a:ext uri="{28A0092B-C50C-407E-A947-70E740481C1C}">
                <a14:useLocalDpi xmlns:a14="http://schemas.microsoft.com/office/drawing/2010/main" val="0"/>
              </a:ext>
            </a:extLst>
          </a:blip>
          <a:srcRect/>
          <a:stretch>
            <a:fillRect/>
          </a:stretch>
        </p:blipFill>
        <p:spPr>
          <a:xfrm>
            <a:off x="1547813" y="4365625"/>
            <a:ext cx="4537075" cy="1827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002181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32131">
                                            <p:txEl>
                                              <p:pRg st="0" end="0"/>
                                            </p:txEl>
                                          </p:spTgt>
                                        </p:tgtEl>
                                        <p:attrNameLst>
                                          <p:attrName>style.visibility</p:attrName>
                                        </p:attrNameLst>
                                      </p:cBhvr>
                                      <p:to>
                                        <p:strVal val="visible"/>
                                      </p:to>
                                    </p:set>
                                    <p:anim calcmode="lin" valueType="num">
                                      <p:cBhvr additive="base">
                                        <p:cTn id="7" dur="500" fill="hold"/>
                                        <p:tgtEl>
                                          <p:spTgt spid="4321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321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32131">
                                            <p:txEl>
                                              <p:pRg st="1" end="1"/>
                                            </p:txEl>
                                          </p:spTgt>
                                        </p:tgtEl>
                                        <p:attrNameLst>
                                          <p:attrName>style.visibility</p:attrName>
                                        </p:attrNameLst>
                                      </p:cBhvr>
                                      <p:to>
                                        <p:strVal val="visible"/>
                                      </p:to>
                                    </p:set>
                                    <p:anim calcmode="lin" valueType="num">
                                      <p:cBhvr additive="base">
                                        <p:cTn id="13" dur="500" fill="hold"/>
                                        <p:tgtEl>
                                          <p:spTgt spid="43213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3213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32132"/>
                                        </p:tgtEl>
                                        <p:attrNameLst>
                                          <p:attrName>style.visibility</p:attrName>
                                        </p:attrNameLst>
                                      </p:cBhvr>
                                      <p:to>
                                        <p:strVal val="visible"/>
                                      </p:to>
                                    </p:set>
                                    <p:anim calcmode="lin" valueType="num">
                                      <p:cBhvr additive="base">
                                        <p:cTn id="19" dur="500" fill="hold"/>
                                        <p:tgtEl>
                                          <p:spTgt spid="432132"/>
                                        </p:tgtEl>
                                        <p:attrNameLst>
                                          <p:attrName>ppt_x</p:attrName>
                                        </p:attrNameLst>
                                      </p:cBhvr>
                                      <p:tavLst>
                                        <p:tav tm="0">
                                          <p:val>
                                            <p:strVal val="0-#ppt_w/2"/>
                                          </p:val>
                                        </p:tav>
                                        <p:tav tm="100000">
                                          <p:val>
                                            <p:strVal val="#ppt_x"/>
                                          </p:val>
                                        </p:tav>
                                      </p:tavLst>
                                    </p:anim>
                                    <p:anim calcmode="lin" valueType="num">
                                      <p:cBhvr additive="base">
                                        <p:cTn id="20" dur="500" fill="hold"/>
                                        <p:tgtEl>
                                          <p:spTgt spid="43213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32133"/>
                                        </p:tgtEl>
                                        <p:attrNameLst>
                                          <p:attrName>style.visibility</p:attrName>
                                        </p:attrNameLst>
                                      </p:cBhvr>
                                      <p:to>
                                        <p:strVal val="visible"/>
                                      </p:to>
                                    </p:set>
                                    <p:anim calcmode="lin" valueType="num">
                                      <p:cBhvr additive="base">
                                        <p:cTn id="25" dur="500" fill="hold"/>
                                        <p:tgtEl>
                                          <p:spTgt spid="432133"/>
                                        </p:tgtEl>
                                        <p:attrNameLst>
                                          <p:attrName>ppt_x</p:attrName>
                                        </p:attrNameLst>
                                      </p:cBhvr>
                                      <p:tavLst>
                                        <p:tav tm="0">
                                          <p:val>
                                            <p:strVal val="#ppt_x"/>
                                          </p:val>
                                        </p:tav>
                                        <p:tav tm="100000">
                                          <p:val>
                                            <p:strVal val="#ppt_x"/>
                                          </p:val>
                                        </p:tav>
                                      </p:tavLst>
                                    </p:anim>
                                    <p:anim calcmode="lin" valueType="num">
                                      <p:cBhvr additive="base">
                                        <p:cTn id="26" dur="500" fill="hold"/>
                                        <p:tgtEl>
                                          <p:spTgt spid="4321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2131" grpId="0" build="p"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144587" y="188640"/>
            <a:ext cx="8784976" cy="1344613"/>
          </a:xfrm>
        </p:spPr>
        <p:txBody>
          <a:bodyPr/>
          <a:lstStyle/>
          <a:p>
            <a:pPr algn="ctr"/>
            <a:r>
              <a:rPr lang="zh-CN" altLang="en-US" sz="3600" dirty="0">
                <a:solidFill>
                  <a:srgbClr val="FFCC99"/>
                </a:solidFill>
                <a:latin typeface="黑体" pitchFamily="2" charset="-122"/>
                <a:ea typeface="黑体" pitchFamily="2" charset="-122"/>
              </a:rPr>
              <a:t>非线性动态范围</a:t>
            </a:r>
            <a:r>
              <a:rPr lang="zh-CN" altLang="en-US" sz="3600" dirty="0" smtClean="0">
                <a:solidFill>
                  <a:srgbClr val="FFCC99"/>
                </a:solidFill>
                <a:latin typeface="黑体" pitchFamily="2" charset="-122"/>
                <a:ea typeface="黑体" pitchFamily="2" charset="-122"/>
              </a:rPr>
              <a:t>调整</a:t>
            </a:r>
            <a:r>
              <a:rPr lang="en-US" altLang="zh-CN" sz="3600" dirty="0" smtClean="0">
                <a:solidFill>
                  <a:srgbClr val="FFCC99"/>
                </a:solidFill>
                <a:latin typeface="黑体" pitchFamily="2" charset="-122"/>
                <a:ea typeface="黑体" pitchFamily="2" charset="-122"/>
              </a:rPr>
              <a:t/>
            </a:r>
            <a:br>
              <a:rPr lang="en-US" altLang="zh-CN" sz="3600" dirty="0" smtClean="0">
                <a:solidFill>
                  <a:srgbClr val="FFCC99"/>
                </a:solidFill>
                <a:latin typeface="黑体" pitchFamily="2" charset="-122"/>
                <a:ea typeface="黑体" pitchFamily="2" charset="-122"/>
              </a:rPr>
            </a:br>
            <a:r>
              <a:rPr lang="en-US" altLang="zh-CN" sz="3600" dirty="0">
                <a:solidFill>
                  <a:srgbClr val="FFCC99"/>
                </a:solidFill>
                <a:latin typeface="黑体" pitchFamily="2" charset="-122"/>
                <a:ea typeface="黑体" pitchFamily="2" charset="-122"/>
              </a:rPr>
              <a:t> </a:t>
            </a:r>
            <a:r>
              <a:rPr lang="en-US" altLang="zh-CN" sz="3600" dirty="0" smtClean="0">
                <a:solidFill>
                  <a:srgbClr val="FFCC99"/>
                </a:solidFill>
                <a:latin typeface="黑体" pitchFamily="2" charset="-122"/>
                <a:ea typeface="黑体" pitchFamily="2" charset="-122"/>
              </a:rPr>
              <a:t>                 </a:t>
            </a:r>
            <a:r>
              <a:rPr lang="en-US" altLang="zh-CN" sz="3600" dirty="0" smtClean="0">
                <a:solidFill>
                  <a:srgbClr val="FFCC99"/>
                </a:solidFill>
                <a:latin typeface="黑体" pitchFamily="2" charset="-122"/>
                <a:ea typeface="黑体" pitchFamily="2" charset="-122"/>
              </a:rPr>
              <a:t>——</a:t>
            </a:r>
            <a:r>
              <a:rPr lang="zh-CN" altLang="en-US" sz="3600" dirty="0">
                <a:solidFill>
                  <a:srgbClr val="FFCC99"/>
                </a:solidFill>
                <a:latin typeface="黑体" pitchFamily="2" charset="-122"/>
                <a:ea typeface="黑体" pitchFamily="2" charset="-122"/>
              </a:rPr>
              <a:t>例题</a:t>
            </a:r>
          </a:p>
        </p:txBody>
      </p:sp>
      <p:graphicFrame>
        <p:nvGraphicFramePr>
          <p:cNvPr id="231671" name="Group 247"/>
          <p:cNvGraphicFramePr>
            <a:graphicFrameLocks noGrp="1"/>
          </p:cNvGraphicFramePr>
          <p:nvPr/>
        </p:nvGraphicFramePr>
        <p:xfrm>
          <a:off x="684213" y="2420938"/>
          <a:ext cx="1944687" cy="1829753"/>
        </p:xfrm>
        <a:graphic>
          <a:graphicData uri="http://schemas.openxmlformats.org/drawingml/2006/table">
            <a:tbl>
              <a:tblPr/>
              <a:tblGrid>
                <a:gridCol w="388937">
                  <a:extLst>
                    <a:ext uri="{9D8B030D-6E8A-4147-A177-3AD203B41FA5}">
                      <a16:colId xmlns:a16="http://schemas.microsoft.com/office/drawing/2014/main" xmlns="" val="20000"/>
                    </a:ext>
                  </a:extLst>
                </a:gridCol>
                <a:gridCol w="388938">
                  <a:extLst>
                    <a:ext uri="{9D8B030D-6E8A-4147-A177-3AD203B41FA5}">
                      <a16:colId xmlns:a16="http://schemas.microsoft.com/office/drawing/2014/main" xmlns="" val="20001"/>
                    </a:ext>
                  </a:extLst>
                </a:gridCol>
                <a:gridCol w="388937">
                  <a:extLst>
                    <a:ext uri="{9D8B030D-6E8A-4147-A177-3AD203B41FA5}">
                      <a16:colId xmlns:a16="http://schemas.microsoft.com/office/drawing/2014/main" xmlns="" val="20002"/>
                    </a:ext>
                  </a:extLst>
                </a:gridCol>
                <a:gridCol w="388938">
                  <a:extLst>
                    <a:ext uri="{9D8B030D-6E8A-4147-A177-3AD203B41FA5}">
                      <a16:colId xmlns:a16="http://schemas.microsoft.com/office/drawing/2014/main" xmlns="" val="20003"/>
                    </a:ext>
                  </a:extLst>
                </a:gridCol>
                <a:gridCol w="388937">
                  <a:extLst>
                    <a:ext uri="{9D8B030D-6E8A-4147-A177-3AD203B41FA5}">
                      <a16:colId xmlns:a16="http://schemas.microsoft.com/office/drawing/2014/main" xmlns="" val="20004"/>
                    </a:ext>
                  </a:extLst>
                </a:gridCol>
              </a:tblGrid>
              <a:tr h="3460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016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206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667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graphicFrame>
        <p:nvGraphicFramePr>
          <p:cNvPr id="231672" name="Group 248"/>
          <p:cNvGraphicFramePr>
            <a:graphicFrameLocks noGrp="1"/>
          </p:cNvGraphicFramePr>
          <p:nvPr/>
        </p:nvGraphicFramePr>
        <p:xfrm>
          <a:off x="6300788" y="2349500"/>
          <a:ext cx="1944687" cy="1838643"/>
        </p:xfrm>
        <a:graphic>
          <a:graphicData uri="http://schemas.openxmlformats.org/drawingml/2006/table">
            <a:tbl>
              <a:tblPr/>
              <a:tblGrid>
                <a:gridCol w="388937">
                  <a:extLst>
                    <a:ext uri="{9D8B030D-6E8A-4147-A177-3AD203B41FA5}">
                      <a16:colId xmlns:a16="http://schemas.microsoft.com/office/drawing/2014/main" xmlns="" val="20000"/>
                    </a:ext>
                  </a:extLst>
                </a:gridCol>
                <a:gridCol w="388938">
                  <a:extLst>
                    <a:ext uri="{9D8B030D-6E8A-4147-A177-3AD203B41FA5}">
                      <a16:colId xmlns:a16="http://schemas.microsoft.com/office/drawing/2014/main" xmlns="" val="20001"/>
                    </a:ext>
                  </a:extLst>
                </a:gridCol>
                <a:gridCol w="388937">
                  <a:extLst>
                    <a:ext uri="{9D8B030D-6E8A-4147-A177-3AD203B41FA5}">
                      <a16:colId xmlns:a16="http://schemas.microsoft.com/office/drawing/2014/main" xmlns="" val="20002"/>
                    </a:ext>
                  </a:extLst>
                </a:gridCol>
                <a:gridCol w="388938">
                  <a:extLst>
                    <a:ext uri="{9D8B030D-6E8A-4147-A177-3AD203B41FA5}">
                      <a16:colId xmlns:a16="http://schemas.microsoft.com/office/drawing/2014/main" xmlns="" val="20003"/>
                    </a:ext>
                  </a:extLst>
                </a:gridCol>
                <a:gridCol w="388937">
                  <a:extLst>
                    <a:ext uri="{9D8B030D-6E8A-4147-A177-3AD203B41FA5}">
                      <a16:colId xmlns:a16="http://schemas.microsoft.com/office/drawing/2014/main" xmlns="" val="20004"/>
                    </a:ext>
                  </a:extLst>
                </a:gridCol>
              </a:tblGrid>
              <a:tr h="3460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rgbClr val="FF99CC"/>
                          </a:solidFill>
                          <a:effectLst/>
                          <a:latin typeface="黑体" pitchFamily="2" charset="-122"/>
                          <a:ea typeface="黑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rgbClr val="FF99CC"/>
                          </a:solidFill>
                          <a:effectLst/>
                          <a:latin typeface="黑体" pitchFamily="2" charset="-122"/>
                          <a:ea typeface="黑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746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rgbClr val="FF99CC"/>
                          </a:solidFill>
                          <a:effectLst/>
                          <a:latin typeface="黑体" pitchFamily="2" charset="-122"/>
                          <a:ea typeface="黑体"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rgbClr val="FF99CC"/>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rgbClr val="FF99CC"/>
                          </a:solidFill>
                          <a:effectLst/>
                          <a:latin typeface="黑体" pitchFamily="2" charset="-122"/>
                          <a:ea typeface="黑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rgbClr val="FF99CC"/>
                          </a:solidFill>
                          <a:effectLst/>
                          <a:latin typeface="黑体" pitchFamily="2" charset="-122"/>
                          <a:ea typeface="黑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175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rgbClr val="FF99CC"/>
                          </a:solidFill>
                          <a:effectLst/>
                          <a:latin typeface="黑体" pitchFamily="2" charset="-122"/>
                          <a:ea typeface="黑体"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rgbClr val="FF99CC"/>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rgbClr val="FF99CC"/>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rgbClr val="FF99CC"/>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206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rgbClr val="FF99CC"/>
                          </a:solidFill>
                          <a:effectLst/>
                          <a:latin typeface="黑体" pitchFamily="2" charset="-122"/>
                          <a:ea typeface="黑体" pitchFamily="2"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rgbClr val="FF99CC"/>
                          </a:solidFill>
                          <a:effectLst/>
                          <a:latin typeface="黑体" pitchFamily="2" charset="-122"/>
                          <a:ea typeface="黑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rgbClr val="FF99CC"/>
                          </a:solidFill>
                          <a:effectLst/>
                          <a:latin typeface="黑体" pitchFamily="2" charset="-122"/>
                          <a:ea typeface="黑体" pitchFamily="2" charset="-122"/>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667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rgbClr val="FF99CC"/>
                          </a:solidFill>
                          <a:effectLst/>
                          <a:latin typeface="黑体" pitchFamily="2" charset="-122"/>
                          <a:ea typeface="黑体"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rgbClr val="FF99CC"/>
                          </a:solidFill>
                          <a:effectLst/>
                          <a:latin typeface="黑体" pitchFamily="2" charset="-122"/>
                          <a:ea typeface="黑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rgbClr val="FF99CC"/>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8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231659" name="AutoShape 235"/>
          <p:cNvSpPr>
            <a:spLocks noChangeArrowheads="1"/>
          </p:cNvSpPr>
          <p:nvPr/>
        </p:nvSpPr>
        <p:spPr bwMode="auto">
          <a:xfrm>
            <a:off x="3779838" y="2565400"/>
            <a:ext cx="1439862" cy="719138"/>
          </a:xfrm>
          <a:prstGeom prst="rightArrow">
            <a:avLst>
              <a:gd name="adj1" fmla="val 50000"/>
              <a:gd name="adj2" fmla="val 5005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661" name="Text Box 237"/>
          <p:cNvSpPr txBox="1">
            <a:spLocks noChangeArrowheads="1"/>
          </p:cNvSpPr>
          <p:nvPr/>
        </p:nvSpPr>
        <p:spPr bwMode="auto">
          <a:xfrm>
            <a:off x="3132138" y="3429000"/>
            <a:ext cx="2735262" cy="376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b="1">
                <a:latin typeface="黑体" pitchFamily="2" charset="-122"/>
                <a:ea typeface="黑体" pitchFamily="2" charset="-122"/>
              </a:rPr>
              <a:t>g(i,j)=9*log(f(i,j)+1)</a:t>
            </a:r>
          </a:p>
        </p:txBody>
      </p:sp>
      <p:sp>
        <p:nvSpPr>
          <p:cNvPr id="231662" name="Text Box 238"/>
          <p:cNvSpPr txBox="1">
            <a:spLocks noChangeArrowheads="1"/>
          </p:cNvSpPr>
          <p:nvPr/>
        </p:nvSpPr>
        <p:spPr bwMode="auto">
          <a:xfrm>
            <a:off x="684213" y="4941888"/>
            <a:ext cx="7705725" cy="528637"/>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800" b="1">
                <a:latin typeface="Times New Roman" pitchFamily="18" charset="0"/>
                <a:ea typeface="黑体" pitchFamily="2" charset="-122"/>
              </a:rPr>
              <a:t>作用：将暗的部分扩展，而将亮的部分抑制。</a:t>
            </a:r>
          </a:p>
        </p:txBody>
      </p:sp>
      <p:sp>
        <p:nvSpPr>
          <p:cNvPr id="231667" name="Text Box 243"/>
          <p:cNvSpPr txBox="1">
            <a:spLocks noChangeArrowheads="1"/>
          </p:cNvSpPr>
          <p:nvPr/>
        </p:nvSpPr>
        <p:spPr bwMode="auto">
          <a:xfrm>
            <a:off x="838200" y="4343400"/>
            <a:ext cx="144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Times New Roman" pitchFamily="18" charset="0"/>
              </a:rPr>
              <a:t>C=16.9211</a:t>
            </a:r>
          </a:p>
        </p:txBody>
      </p:sp>
      <p:sp>
        <p:nvSpPr>
          <p:cNvPr id="231668" name="Text Box 244"/>
          <p:cNvSpPr txBox="1">
            <a:spLocks noChangeArrowheads="1"/>
          </p:cNvSpPr>
          <p:nvPr/>
        </p:nvSpPr>
        <p:spPr bwMode="auto">
          <a:xfrm>
            <a:off x="6553200" y="4267200"/>
            <a:ext cx="144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Times New Roman" pitchFamily="18" charset="0"/>
              </a:rPr>
              <a:t>C=18.7632</a:t>
            </a:r>
          </a:p>
        </p:txBody>
      </p:sp>
    </p:spTree>
    <p:extLst>
      <p:ext uri="{BB962C8B-B14F-4D97-AF65-F5344CB8AC3E}">
        <p14:creationId xmlns:p14="http://schemas.microsoft.com/office/powerpoint/2010/main" val="363666978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31671"/>
                                        </p:tgtEl>
                                        <p:attrNameLst>
                                          <p:attrName>style.visibility</p:attrName>
                                        </p:attrNameLst>
                                      </p:cBhvr>
                                      <p:to>
                                        <p:strVal val="visible"/>
                                      </p:to>
                                    </p:set>
                                    <p:anim calcmode="lin" valueType="num">
                                      <p:cBhvr additive="base">
                                        <p:cTn id="7" dur="500" fill="hold"/>
                                        <p:tgtEl>
                                          <p:spTgt spid="231671"/>
                                        </p:tgtEl>
                                        <p:attrNameLst>
                                          <p:attrName>ppt_x</p:attrName>
                                        </p:attrNameLst>
                                      </p:cBhvr>
                                      <p:tavLst>
                                        <p:tav tm="0">
                                          <p:val>
                                            <p:strVal val="0-#ppt_w/2"/>
                                          </p:val>
                                        </p:tav>
                                        <p:tav tm="100000">
                                          <p:val>
                                            <p:strVal val="#ppt_x"/>
                                          </p:val>
                                        </p:tav>
                                      </p:tavLst>
                                    </p:anim>
                                    <p:anim calcmode="lin" valueType="num">
                                      <p:cBhvr additive="base">
                                        <p:cTn id="8" dur="500" fill="hold"/>
                                        <p:tgtEl>
                                          <p:spTgt spid="23167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1667"/>
                                        </p:tgtEl>
                                        <p:attrNameLst>
                                          <p:attrName>style.visibility</p:attrName>
                                        </p:attrNameLst>
                                      </p:cBhvr>
                                      <p:to>
                                        <p:strVal val="visible"/>
                                      </p:to>
                                    </p:set>
                                    <p:anim calcmode="lin" valueType="num">
                                      <p:cBhvr additive="base">
                                        <p:cTn id="13" dur="500" fill="hold"/>
                                        <p:tgtEl>
                                          <p:spTgt spid="231667"/>
                                        </p:tgtEl>
                                        <p:attrNameLst>
                                          <p:attrName>ppt_x</p:attrName>
                                        </p:attrNameLst>
                                      </p:cBhvr>
                                      <p:tavLst>
                                        <p:tav tm="0">
                                          <p:val>
                                            <p:strVal val="0-#ppt_w/2"/>
                                          </p:val>
                                        </p:tav>
                                        <p:tav tm="100000">
                                          <p:val>
                                            <p:strVal val="#ppt_x"/>
                                          </p:val>
                                        </p:tav>
                                      </p:tavLst>
                                    </p:anim>
                                    <p:anim calcmode="lin" valueType="num">
                                      <p:cBhvr additive="base">
                                        <p:cTn id="14" dur="500" fill="hold"/>
                                        <p:tgtEl>
                                          <p:spTgt spid="23166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31659"/>
                                        </p:tgtEl>
                                        <p:attrNameLst>
                                          <p:attrName>style.visibility</p:attrName>
                                        </p:attrNameLst>
                                      </p:cBhvr>
                                      <p:to>
                                        <p:strVal val="visible"/>
                                      </p:to>
                                    </p:set>
                                    <p:anim calcmode="lin" valueType="num">
                                      <p:cBhvr additive="base">
                                        <p:cTn id="19" dur="500" fill="hold"/>
                                        <p:tgtEl>
                                          <p:spTgt spid="231659"/>
                                        </p:tgtEl>
                                        <p:attrNameLst>
                                          <p:attrName>ppt_x</p:attrName>
                                        </p:attrNameLst>
                                      </p:cBhvr>
                                      <p:tavLst>
                                        <p:tav tm="0">
                                          <p:val>
                                            <p:strVal val="0-#ppt_w/2"/>
                                          </p:val>
                                        </p:tav>
                                        <p:tav tm="100000">
                                          <p:val>
                                            <p:strVal val="#ppt_x"/>
                                          </p:val>
                                        </p:tav>
                                      </p:tavLst>
                                    </p:anim>
                                    <p:anim calcmode="lin" valueType="num">
                                      <p:cBhvr additive="base">
                                        <p:cTn id="20" dur="500" fill="hold"/>
                                        <p:tgtEl>
                                          <p:spTgt spid="231659"/>
                                        </p:tgtEl>
                                        <p:attrNameLst>
                                          <p:attrName>ppt_y</p:attrName>
                                        </p:attrNameLst>
                                      </p:cBhvr>
                                      <p:tavLst>
                                        <p:tav tm="0">
                                          <p:val>
                                            <p:strVal val="#ppt_y"/>
                                          </p:val>
                                        </p:tav>
                                        <p:tav tm="100000">
                                          <p:val>
                                            <p:strVal val="#ppt_y"/>
                                          </p:val>
                                        </p:tav>
                                      </p:tavLst>
                                    </p:anim>
                                  </p:childTnLst>
                                </p:cTn>
                              </p:par>
                            </p:childTnLst>
                          </p:cTn>
                        </p:par>
                        <p:par>
                          <p:cTn id="21" fill="hold" nodeType="afterGroup">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231661"/>
                                        </p:tgtEl>
                                        <p:attrNameLst>
                                          <p:attrName>style.visibility</p:attrName>
                                        </p:attrNameLst>
                                      </p:cBhvr>
                                      <p:to>
                                        <p:strVal val="visible"/>
                                      </p:to>
                                    </p:set>
                                    <p:anim calcmode="lin" valueType="num">
                                      <p:cBhvr additive="base">
                                        <p:cTn id="24" dur="500" fill="hold"/>
                                        <p:tgtEl>
                                          <p:spTgt spid="231661"/>
                                        </p:tgtEl>
                                        <p:attrNameLst>
                                          <p:attrName>ppt_x</p:attrName>
                                        </p:attrNameLst>
                                      </p:cBhvr>
                                      <p:tavLst>
                                        <p:tav tm="0">
                                          <p:val>
                                            <p:strVal val="0-#ppt_w/2"/>
                                          </p:val>
                                        </p:tav>
                                        <p:tav tm="100000">
                                          <p:val>
                                            <p:strVal val="#ppt_x"/>
                                          </p:val>
                                        </p:tav>
                                      </p:tavLst>
                                    </p:anim>
                                    <p:anim calcmode="lin" valueType="num">
                                      <p:cBhvr additive="base">
                                        <p:cTn id="25" dur="500" fill="hold"/>
                                        <p:tgtEl>
                                          <p:spTgt spid="231661"/>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nodeType="clickEffect">
                                  <p:stCondLst>
                                    <p:cond delay="0"/>
                                  </p:stCondLst>
                                  <p:childTnLst>
                                    <p:set>
                                      <p:cBhvr>
                                        <p:cTn id="29" dur="1" fill="hold">
                                          <p:stCondLst>
                                            <p:cond delay="0"/>
                                          </p:stCondLst>
                                        </p:cTn>
                                        <p:tgtEl>
                                          <p:spTgt spid="231672"/>
                                        </p:tgtEl>
                                        <p:attrNameLst>
                                          <p:attrName>style.visibility</p:attrName>
                                        </p:attrNameLst>
                                      </p:cBhvr>
                                      <p:to>
                                        <p:strVal val="visible"/>
                                      </p:to>
                                    </p:set>
                                    <p:anim calcmode="lin" valueType="num">
                                      <p:cBhvr additive="base">
                                        <p:cTn id="30" dur="500" fill="hold"/>
                                        <p:tgtEl>
                                          <p:spTgt spid="231672"/>
                                        </p:tgtEl>
                                        <p:attrNameLst>
                                          <p:attrName>ppt_x</p:attrName>
                                        </p:attrNameLst>
                                      </p:cBhvr>
                                      <p:tavLst>
                                        <p:tav tm="0">
                                          <p:val>
                                            <p:strVal val="0-#ppt_w/2"/>
                                          </p:val>
                                        </p:tav>
                                        <p:tav tm="100000">
                                          <p:val>
                                            <p:strVal val="#ppt_x"/>
                                          </p:val>
                                        </p:tav>
                                      </p:tavLst>
                                    </p:anim>
                                    <p:anim calcmode="lin" valueType="num">
                                      <p:cBhvr additive="base">
                                        <p:cTn id="31" dur="500" fill="hold"/>
                                        <p:tgtEl>
                                          <p:spTgt spid="231672"/>
                                        </p:tgtEl>
                                        <p:attrNameLst>
                                          <p:attrName>ppt_y</p:attrName>
                                        </p:attrNameLst>
                                      </p:cBhvr>
                                      <p:tavLst>
                                        <p:tav tm="0">
                                          <p:val>
                                            <p:strVal val="#ppt_y"/>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231668"/>
                                        </p:tgtEl>
                                        <p:attrNameLst>
                                          <p:attrName>style.visibility</p:attrName>
                                        </p:attrNameLst>
                                      </p:cBhvr>
                                      <p:to>
                                        <p:strVal val="visible"/>
                                      </p:to>
                                    </p:set>
                                    <p:anim calcmode="lin" valueType="num">
                                      <p:cBhvr additive="base">
                                        <p:cTn id="36" dur="500" fill="hold"/>
                                        <p:tgtEl>
                                          <p:spTgt spid="231668"/>
                                        </p:tgtEl>
                                        <p:attrNameLst>
                                          <p:attrName>ppt_x</p:attrName>
                                        </p:attrNameLst>
                                      </p:cBhvr>
                                      <p:tavLst>
                                        <p:tav tm="0">
                                          <p:val>
                                            <p:strVal val="0-#ppt_w/2"/>
                                          </p:val>
                                        </p:tav>
                                        <p:tav tm="100000">
                                          <p:val>
                                            <p:strVal val="#ppt_x"/>
                                          </p:val>
                                        </p:tav>
                                      </p:tavLst>
                                    </p:anim>
                                    <p:anim calcmode="lin" valueType="num">
                                      <p:cBhvr additive="base">
                                        <p:cTn id="37" dur="500" fill="hold"/>
                                        <p:tgtEl>
                                          <p:spTgt spid="231668"/>
                                        </p:tgtEl>
                                        <p:attrNameLst>
                                          <p:attrName>ppt_y</p:attrName>
                                        </p:attrNameLst>
                                      </p:cBhvr>
                                      <p:tavLst>
                                        <p:tav tm="0">
                                          <p:val>
                                            <p:strVal val="#ppt_y"/>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31662"/>
                                        </p:tgtEl>
                                        <p:attrNameLst>
                                          <p:attrName>style.visibility</p:attrName>
                                        </p:attrNameLst>
                                      </p:cBhvr>
                                      <p:to>
                                        <p:strVal val="visible"/>
                                      </p:to>
                                    </p:set>
                                    <p:anim calcmode="lin" valueType="num">
                                      <p:cBhvr additive="base">
                                        <p:cTn id="42" dur="500" fill="hold"/>
                                        <p:tgtEl>
                                          <p:spTgt spid="231662"/>
                                        </p:tgtEl>
                                        <p:attrNameLst>
                                          <p:attrName>ppt_x</p:attrName>
                                        </p:attrNameLst>
                                      </p:cBhvr>
                                      <p:tavLst>
                                        <p:tav tm="0">
                                          <p:val>
                                            <p:strVal val="#ppt_x"/>
                                          </p:val>
                                        </p:tav>
                                        <p:tav tm="100000">
                                          <p:val>
                                            <p:strVal val="#ppt_x"/>
                                          </p:val>
                                        </p:tav>
                                      </p:tavLst>
                                    </p:anim>
                                    <p:anim calcmode="lin" valueType="num">
                                      <p:cBhvr additive="base">
                                        <p:cTn id="43" dur="500" fill="hold"/>
                                        <p:tgtEl>
                                          <p:spTgt spid="2316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659" grpId="0" animBg="1"/>
      <p:bldP spid="231661" grpId="0" animBg="1" autoUpdateAnimBg="0"/>
      <p:bldP spid="231662" grpId="0" animBg="1" autoUpdateAnimBg="0"/>
      <p:bldP spid="231667" grpId="0" autoUpdateAnimBg="0"/>
      <p:bldP spid="231668" grpId="0" autoUpdateAnimBg="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539750" y="620713"/>
            <a:ext cx="5113338" cy="609600"/>
          </a:xfrm>
          <a:prstGeom prst="rect">
            <a:avLst/>
          </a:prstGeom>
        </p:spPr>
        <p:txBody>
          <a:bodyPr/>
          <a:lstStyle>
            <a:defPPr>
              <a:defRPr lang="zh-CN"/>
            </a:defPPr>
            <a:lvl1pPr marL="54864" algn="ctr">
              <a:spcBef>
                <a:spcPct val="0"/>
              </a:spcBef>
              <a:buNone/>
              <a:defRPr kumimoji="0" sz="3600">
                <a:solidFill>
                  <a:srgbClr val="FFCC99"/>
                </a:solidFill>
                <a:effectLst>
                  <a:outerShdw blurRad="38100" dist="25500" dir="5400000" algn="tl" rotWithShape="0">
                    <a:srgbClr val="000000">
                      <a:satMod val="180000"/>
                      <a:alpha val="75000"/>
                    </a:srgbClr>
                  </a:outerShdw>
                </a:effectLst>
                <a:latin typeface="黑体" pitchFamily="2" charset="-122"/>
                <a:ea typeface="黑体" pitchFamily="2" charset="-122"/>
                <a:cs typeface="+mj-cs"/>
              </a:defRPr>
            </a:lvl1pPr>
          </a:lstStyle>
          <a:p>
            <a:pPr algn="l"/>
            <a:r>
              <a:rPr lang="zh-CN" altLang="en-US" dirty="0"/>
              <a:t>问题的引入</a:t>
            </a:r>
          </a:p>
        </p:txBody>
      </p:sp>
      <p:sp>
        <p:nvSpPr>
          <p:cNvPr id="7" name="Rectangle 3"/>
          <p:cNvSpPr txBox="1">
            <a:spLocks noChangeArrowheads="1"/>
          </p:cNvSpPr>
          <p:nvPr/>
        </p:nvSpPr>
        <p:spPr>
          <a:xfrm>
            <a:off x="539750" y="1700213"/>
            <a:ext cx="7561263" cy="792162"/>
          </a:xfrm>
          <a:prstGeom prst="rect">
            <a:avLst/>
          </a:prstGeom>
        </p:spPr>
        <p:txBody>
          <a:bodyPr/>
          <a:lst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a:lstStyle>
          <a:p>
            <a:r>
              <a:rPr lang="en-US" altLang="zh-CN"/>
              <a:t> </a:t>
            </a:r>
            <a:r>
              <a:rPr lang="zh-CN" altLang="en-US" sz="2800" b="1">
                <a:ea typeface="华文细黑" pitchFamily="2" charset="-122"/>
              </a:rPr>
              <a:t>看两个图例，分析画面效果不好的原因。</a:t>
            </a:r>
            <a:endParaRPr lang="zh-CN" altLang="en-US" sz="2800" b="1">
              <a:latin typeface="黑体" pitchFamily="2" charset="-122"/>
              <a:ea typeface="华文细黑" pitchFamily="2" charset="-122"/>
            </a:endParaRPr>
          </a:p>
        </p:txBody>
      </p:sp>
      <p:pic>
        <p:nvPicPr>
          <p:cNvPr id="8" name="Picture 35" descr="DSCN00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2636838"/>
            <a:ext cx="3419475" cy="270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6" descr="nature1"/>
          <p:cNvPicPr>
            <a:picLocks noChangeAspect="1" noChangeArrowheads="1"/>
          </p:cNvPicPr>
          <p:nvPr/>
        </p:nvPicPr>
        <p:blipFill>
          <a:blip r:embed="rId3">
            <a:lum bright="-10000"/>
            <a:extLst>
              <a:ext uri="{28A0092B-C50C-407E-A947-70E740481C1C}">
                <a14:useLocalDpi xmlns:a14="http://schemas.microsoft.com/office/drawing/2010/main" val="0"/>
              </a:ext>
            </a:extLst>
          </a:blip>
          <a:srcRect/>
          <a:stretch>
            <a:fillRect/>
          </a:stretch>
        </p:blipFill>
        <p:spPr bwMode="auto">
          <a:xfrm>
            <a:off x="4787900" y="2636838"/>
            <a:ext cx="2808288" cy="2808287"/>
          </a:xfrm>
          <a:prstGeom prst="rect">
            <a:avLst/>
          </a:prstGeom>
          <a:noFill/>
          <a:ln>
            <a:noFill/>
          </a:ln>
          <a:effectLst/>
          <a:extLst>
            <a:ext uri="{909E8E84-426E-40DD-AFC4-6F175D3DCCD1}">
              <a14:hiddenFill xmlns:a14="http://schemas.microsoft.com/office/drawing/2010/main">
                <a:solidFill>
                  <a:srgbClr val="FEE002">
                    <a:alpha val="50000"/>
                  </a:srgbClr>
                </a:solidFill>
              </a14:hiddenFill>
            </a:ext>
            <a:ext uri="{91240B29-F687-4F45-9708-019B960494DF}">
              <a14:hiddenLine xmlns:a14="http://schemas.microsoft.com/office/drawing/2010/main" w="76200">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37"/>
          <p:cNvSpPr txBox="1">
            <a:spLocks noChangeArrowheads="1"/>
          </p:cNvSpPr>
          <p:nvPr/>
        </p:nvSpPr>
        <p:spPr bwMode="auto">
          <a:xfrm>
            <a:off x="1187450" y="5805488"/>
            <a:ext cx="2665413" cy="466725"/>
          </a:xfrm>
          <a:prstGeom prst="rect">
            <a:avLst/>
          </a:prstGeom>
          <a:solidFill>
            <a:srgbClr val="0000FF"/>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ea typeface="华文细黑" pitchFamily="2" charset="-122"/>
              </a:rPr>
              <a:t>亮暗差别不是很大</a:t>
            </a:r>
          </a:p>
        </p:txBody>
      </p:sp>
    </p:spTree>
    <p:extLst>
      <p:ext uri="{BB962C8B-B14F-4D97-AF65-F5344CB8AC3E}">
        <p14:creationId xmlns:p14="http://schemas.microsoft.com/office/powerpoint/2010/main" val="1340311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linds(horizontal)">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539750" y="476251"/>
            <a:ext cx="7791450" cy="936525"/>
          </a:xfrm>
        </p:spPr>
        <p:txBody>
          <a:bodyPr/>
          <a:lstStyle/>
          <a:p>
            <a:pPr algn="ctr"/>
            <a:r>
              <a:rPr lang="zh-CN" altLang="en-US" sz="3600" dirty="0">
                <a:solidFill>
                  <a:srgbClr val="FFCC99"/>
                </a:solidFill>
                <a:latin typeface="黑体" pitchFamily="2" charset="-122"/>
                <a:ea typeface="黑体" pitchFamily="2" charset="-122"/>
              </a:rPr>
              <a:t>非线性动态范围调整</a:t>
            </a:r>
            <a:r>
              <a:rPr lang="en-US" altLang="zh-CN" sz="3600" dirty="0" err="1">
                <a:solidFill>
                  <a:srgbClr val="FFCC99"/>
                </a:solidFill>
                <a:latin typeface="黑体" pitchFamily="2" charset="-122"/>
                <a:ea typeface="黑体" pitchFamily="2" charset="-122"/>
              </a:rPr>
              <a:t>Matlab</a:t>
            </a:r>
            <a:r>
              <a:rPr lang="zh-CN" altLang="en-US" sz="3600" dirty="0">
                <a:solidFill>
                  <a:srgbClr val="FFCC99"/>
                </a:solidFill>
                <a:latin typeface="黑体" pitchFamily="2" charset="-122"/>
                <a:ea typeface="黑体" pitchFamily="2" charset="-122"/>
              </a:rPr>
              <a:t>实现</a:t>
            </a:r>
          </a:p>
        </p:txBody>
      </p:sp>
      <p:sp>
        <p:nvSpPr>
          <p:cNvPr id="11" name="TextBox 2"/>
          <p:cNvSpPr txBox="1">
            <a:spLocks noChangeArrowheads="1"/>
          </p:cNvSpPr>
          <p:nvPr/>
        </p:nvSpPr>
        <p:spPr bwMode="auto">
          <a:xfrm>
            <a:off x="521067" y="1712370"/>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800" b="1" dirty="0">
                <a:latin typeface="Calibri" pitchFamily="34" charset="0"/>
              </a:rPr>
              <a:t>灰度的对数变换</a:t>
            </a:r>
          </a:p>
        </p:txBody>
      </p:sp>
      <p:graphicFrame>
        <p:nvGraphicFramePr>
          <p:cNvPr id="12" name="Object 4"/>
          <p:cNvGraphicFramePr>
            <a:graphicFrameLocks noChangeAspect="1"/>
          </p:cNvGraphicFramePr>
          <p:nvPr>
            <p:extLst>
              <p:ext uri="{D42A27DB-BD31-4B8C-83A1-F6EECF244321}">
                <p14:modId xmlns:p14="http://schemas.microsoft.com/office/powerpoint/2010/main" val="4081657810"/>
              </p:ext>
            </p:extLst>
          </p:nvPr>
        </p:nvGraphicFramePr>
        <p:xfrm>
          <a:off x="3177709" y="1556792"/>
          <a:ext cx="4159250" cy="828675"/>
        </p:xfrm>
        <a:graphic>
          <a:graphicData uri="http://schemas.openxmlformats.org/presentationml/2006/ole">
            <mc:AlternateContent xmlns:mc="http://schemas.openxmlformats.org/markup-compatibility/2006">
              <mc:Choice xmlns:v="urn:schemas-microsoft-com:vml" Requires="v">
                <p:oleObj spid="_x0000_s22541" r:id="rId4" imgW="900844" imgH="215936" progId="">
                  <p:embed/>
                </p:oleObj>
              </mc:Choice>
              <mc:Fallback>
                <p:oleObj r:id="rId4" imgW="900844" imgH="215936"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7709" y="1556792"/>
                        <a:ext cx="4159250" cy="82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TextBox 5"/>
          <p:cNvSpPr txBox="1">
            <a:spLocks noChangeArrowheads="1"/>
          </p:cNvSpPr>
          <p:nvPr/>
        </p:nvSpPr>
        <p:spPr bwMode="auto">
          <a:xfrm>
            <a:off x="1019614" y="2636912"/>
            <a:ext cx="7246938"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sz="2400" dirty="0">
                <a:latin typeface="Calibri" pitchFamily="34" charset="0"/>
              </a:rPr>
              <a:t>c</a:t>
            </a:r>
            <a:r>
              <a:rPr lang="zh-CN" altLang="en-US" sz="2400" dirty="0">
                <a:latin typeface="Calibri" pitchFamily="34" charset="0"/>
              </a:rPr>
              <a:t>为尺度比例常数，</a:t>
            </a:r>
            <a:r>
              <a:rPr lang="en-US" sz="2400" dirty="0">
                <a:latin typeface="Calibri" pitchFamily="34" charset="0"/>
              </a:rPr>
              <a:t>s</a:t>
            </a:r>
            <a:r>
              <a:rPr lang="zh-CN" altLang="en-US" sz="2400" dirty="0">
                <a:latin typeface="Calibri" pitchFamily="34" charset="0"/>
              </a:rPr>
              <a:t>为源灰度值，</a:t>
            </a:r>
            <a:r>
              <a:rPr lang="en-US" sz="2400" dirty="0">
                <a:latin typeface="Calibri" pitchFamily="34" charset="0"/>
              </a:rPr>
              <a:t>t</a:t>
            </a:r>
            <a:r>
              <a:rPr lang="zh-CN" altLang="en-US" sz="2400" dirty="0">
                <a:latin typeface="Calibri" pitchFamily="34" charset="0"/>
              </a:rPr>
              <a:t>为变换后的目标灰度值。</a:t>
            </a:r>
            <a:r>
              <a:rPr lang="en-US" sz="2400" dirty="0">
                <a:latin typeface="Calibri" pitchFamily="34" charset="0"/>
              </a:rPr>
              <a:t>k</a:t>
            </a:r>
            <a:r>
              <a:rPr lang="zh-CN" altLang="en-US" sz="2400" dirty="0">
                <a:latin typeface="Calibri" pitchFamily="34" charset="0"/>
              </a:rPr>
              <a:t>为常数。灰度的对数变换可以增强一幅图像中较暗部分的细节，可用来扩展被压缩的高值图像中的较暗像素。广泛应用于频谱图像的显示中。</a:t>
            </a:r>
          </a:p>
        </p:txBody>
      </p:sp>
      <p:sp>
        <p:nvSpPr>
          <p:cNvPr id="14" name="TextBox 10"/>
          <p:cNvSpPr txBox="1">
            <a:spLocks noChangeArrowheads="1"/>
          </p:cNvSpPr>
          <p:nvPr/>
        </p:nvSpPr>
        <p:spPr bwMode="auto">
          <a:xfrm>
            <a:off x="1019615" y="4316060"/>
            <a:ext cx="724693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en-US" sz="3600" dirty="0">
                <a:latin typeface="Calibri" pitchFamily="34" charset="0"/>
              </a:rPr>
              <a:t>Warning</a:t>
            </a:r>
            <a:r>
              <a:rPr lang="zh-CN" altLang="en-US" sz="3600" dirty="0">
                <a:latin typeface="Calibri" pitchFamily="34" charset="0"/>
              </a:rPr>
              <a:t>：</a:t>
            </a:r>
            <a:r>
              <a:rPr lang="en-US" sz="2400" dirty="0">
                <a:latin typeface="Calibri" pitchFamily="34" charset="0"/>
              </a:rPr>
              <a:t>log</a:t>
            </a:r>
            <a:r>
              <a:rPr lang="zh-CN" altLang="en-US" sz="2400" dirty="0">
                <a:latin typeface="Calibri" pitchFamily="34" charset="0"/>
              </a:rPr>
              <a:t>函数会对输入图像矩阵</a:t>
            </a:r>
            <a:r>
              <a:rPr lang="en-US" sz="2400" dirty="0">
                <a:latin typeface="Calibri" pitchFamily="34" charset="0"/>
              </a:rPr>
              <a:t>s</a:t>
            </a:r>
            <a:r>
              <a:rPr lang="zh-CN" altLang="en-US" sz="2400" dirty="0">
                <a:latin typeface="Calibri" pitchFamily="34" charset="0"/>
              </a:rPr>
              <a:t>中的每个元素进行操作，但仅能处理</a:t>
            </a:r>
            <a:r>
              <a:rPr lang="en-US" sz="2400" dirty="0">
                <a:latin typeface="Calibri" pitchFamily="34" charset="0"/>
              </a:rPr>
              <a:t>double</a:t>
            </a:r>
            <a:r>
              <a:rPr lang="zh-CN" altLang="en-US" sz="2400" dirty="0">
                <a:latin typeface="Calibri" pitchFamily="34" charset="0"/>
              </a:rPr>
              <a:t>类型的矩阵。而从图像文件中得到的图像矩阵大多是</a:t>
            </a:r>
            <a:r>
              <a:rPr lang="en-US" sz="2400" dirty="0">
                <a:latin typeface="Calibri" pitchFamily="34" charset="0"/>
              </a:rPr>
              <a:t>uint8</a:t>
            </a:r>
            <a:r>
              <a:rPr lang="zh-CN" altLang="en-US" sz="2400" dirty="0">
                <a:latin typeface="Calibri" pitchFamily="34" charset="0"/>
              </a:rPr>
              <a:t>类型的，故需先进行</a:t>
            </a:r>
            <a:r>
              <a:rPr lang="en-US" sz="2400" dirty="0">
                <a:latin typeface="Calibri" pitchFamily="34" charset="0"/>
              </a:rPr>
              <a:t>im2double</a:t>
            </a:r>
            <a:r>
              <a:rPr lang="zh-CN" altLang="en-US" sz="2400" dirty="0">
                <a:latin typeface="Calibri" pitchFamily="34" charset="0"/>
              </a:rPr>
              <a:t>数据类型转换。</a:t>
            </a:r>
          </a:p>
        </p:txBody>
      </p:sp>
    </p:spTree>
    <p:extLst>
      <p:ext uri="{BB962C8B-B14F-4D97-AF65-F5344CB8AC3E}">
        <p14:creationId xmlns:p14="http://schemas.microsoft.com/office/powerpoint/2010/main" val="1856535557"/>
      </p:ext>
    </p:extLst>
  </p:cSld>
  <p:clrMapOvr>
    <a:masterClrMapping/>
  </p:clrMapOvr>
  <p:transition spd="slow">
    <p:wipe dir="d"/>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p:cNvSpPr>
            <a:spLocks noGrp="1" noChangeArrowheads="1"/>
          </p:cNvSpPr>
          <p:nvPr>
            <p:ph type="title"/>
          </p:nvPr>
        </p:nvSpPr>
        <p:spPr>
          <a:xfrm>
            <a:off x="539750" y="476251"/>
            <a:ext cx="7791450" cy="936525"/>
          </a:xfrm>
        </p:spPr>
        <p:txBody>
          <a:bodyPr/>
          <a:lstStyle/>
          <a:p>
            <a:pPr algn="ctr"/>
            <a:r>
              <a:rPr lang="zh-CN" altLang="en-US" sz="3600" dirty="0">
                <a:solidFill>
                  <a:srgbClr val="FFCC99"/>
                </a:solidFill>
                <a:latin typeface="黑体" pitchFamily="2" charset="-122"/>
                <a:ea typeface="黑体" pitchFamily="2" charset="-122"/>
              </a:rPr>
              <a:t>非线性动态范围调整</a:t>
            </a:r>
            <a:r>
              <a:rPr lang="en-US" altLang="zh-CN" sz="3600" dirty="0" err="1">
                <a:solidFill>
                  <a:srgbClr val="FFCC99"/>
                </a:solidFill>
                <a:latin typeface="黑体" pitchFamily="2" charset="-122"/>
                <a:ea typeface="黑体" pitchFamily="2" charset="-122"/>
              </a:rPr>
              <a:t>Matlab</a:t>
            </a:r>
            <a:r>
              <a:rPr lang="zh-CN" altLang="en-US" sz="3600" dirty="0">
                <a:solidFill>
                  <a:srgbClr val="FFCC99"/>
                </a:solidFill>
                <a:latin typeface="黑体" pitchFamily="2" charset="-122"/>
                <a:ea typeface="黑体" pitchFamily="2" charset="-122"/>
              </a:rPr>
              <a:t>实现</a:t>
            </a:r>
          </a:p>
        </p:txBody>
      </p:sp>
      <p:sp>
        <p:nvSpPr>
          <p:cNvPr id="231673" name="AutoShape 249">
            <a:hlinkClick r:id="rId3" action="ppaction://hlinksldjump"/>
          </p:cNvPr>
          <p:cNvSpPr>
            <a:spLocks noChangeArrowheads="1"/>
          </p:cNvSpPr>
          <p:nvPr/>
        </p:nvSpPr>
        <p:spPr bwMode="auto">
          <a:xfrm>
            <a:off x="7956550" y="6237288"/>
            <a:ext cx="431800" cy="360362"/>
          </a:xfrm>
          <a:prstGeom prst="flowChartPunchedTap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矩形 1"/>
          <p:cNvSpPr>
            <a:spLocks noChangeArrowheads="1"/>
          </p:cNvSpPr>
          <p:nvPr/>
        </p:nvSpPr>
        <p:spPr bwMode="auto">
          <a:xfrm>
            <a:off x="828229" y="1628800"/>
            <a:ext cx="7488187" cy="2519363"/>
          </a:xfrm>
          <a:prstGeom prst="rect">
            <a:avLst/>
          </a:prstGeom>
          <a:solidFill>
            <a:schemeClr val="accent1">
              <a:alpha val="70000"/>
            </a:schemeClr>
          </a:solidFill>
          <a:ln w="25400" cmpd="sng">
            <a:solidFill>
              <a:srgbClr val="385D8A"/>
            </a:solidFill>
            <a:miter lim="800000"/>
            <a:headEnd/>
            <a:tailEnd/>
          </a:ln>
        </p:spPr>
        <p:txBody>
          <a:bodyPr anchor="ctr"/>
          <a:lstStyle/>
          <a:p>
            <a:r>
              <a:rPr lang="en-US" sz="2000" dirty="0">
                <a:latin typeface="Calibri" pitchFamily="34" charset="0"/>
              </a:rPr>
              <a:t>I=</a:t>
            </a:r>
            <a:r>
              <a:rPr lang="en-US" sz="2000" dirty="0" err="1">
                <a:latin typeface="Calibri" pitchFamily="34" charset="0"/>
              </a:rPr>
              <a:t>imread</a:t>
            </a:r>
            <a:r>
              <a:rPr lang="en-US" sz="2000" dirty="0">
                <a:latin typeface="Calibri" pitchFamily="34" charset="0"/>
              </a:rPr>
              <a:t>('nir.bmp');%</a:t>
            </a:r>
            <a:r>
              <a:rPr lang="zh-CN" altLang="en-US" sz="2000" dirty="0">
                <a:latin typeface="Calibri" pitchFamily="34" charset="0"/>
              </a:rPr>
              <a:t>读入图像</a:t>
            </a:r>
            <a:endParaRPr lang="en-US" altLang="zh-CN" sz="2000" dirty="0">
              <a:latin typeface="Calibri" pitchFamily="34" charset="0"/>
            </a:endParaRPr>
          </a:p>
          <a:p>
            <a:r>
              <a:rPr lang="en-US" altLang="zh-CN" dirty="0">
                <a:solidFill>
                  <a:srgbClr val="FFFF00"/>
                </a:solidFill>
              </a:rPr>
              <a:t>I = rgb2gray(I);%</a:t>
            </a:r>
            <a:r>
              <a:rPr lang="zh-CN" altLang="en-US" dirty="0">
                <a:solidFill>
                  <a:srgbClr val="FFFF00"/>
                </a:solidFill>
              </a:rPr>
              <a:t>灰度化</a:t>
            </a:r>
            <a:endParaRPr lang="zh-CN" altLang="en-US" sz="2000" dirty="0">
              <a:solidFill>
                <a:srgbClr val="FFFF00"/>
              </a:solidFill>
              <a:latin typeface="Calibri" pitchFamily="34" charset="0"/>
            </a:endParaRPr>
          </a:p>
          <a:p>
            <a:r>
              <a:rPr lang="en-US" sz="2000" dirty="0">
                <a:latin typeface="Calibri" pitchFamily="34" charset="0"/>
              </a:rPr>
              <a:t>F=fft2(im2double(I));%FFT</a:t>
            </a:r>
          </a:p>
          <a:p>
            <a:r>
              <a:rPr lang="en-US" sz="2000" dirty="0">
                <a:latin typeface="Calibri" pitchFamily="34" charset="0"/>
              </a:rPr>
              <a:t>F=</a:t>
            </a:r>
            <a:r>
              <a:rPr lang="en-US" sz="2000" dirty="0" err="1">
                <a:latin typeface="Calibri" pitchFamily="34" charset="0"/>
              </a:rPr>
              <a:t>fftshift</a:t>
            </a:r>
            <a:r>
              <a:rPr lang="en-US" sz="2000" dirty="0">
                <a:latin typeface="Calibri" pitchFamily="34" charset="0"/>
              </a:rPr>
              <a:t>(F);%FFT</a:t>
            </a:r>
            <a:r>
              <a:rPr lang="zh-CN" altLang="en-US" sz="2000" dirty="0">
                <a:latin typeface="Calibri" pitchFamily="34" charset="0"/>
              </a:rPr>
              <a:t>频谱平移</a:t>
            </a:r>
            <a:endParaRPr lang="en-US" sz="2000" dirty="0">
              <a:latin typeface="Calibri" pitchFamily="34" charset="0"/>
            </a:endParaRPr>
          </a:p>
          <a:p>
            <a:r>
              <a:rPr lang="en-US" sz="2000" dirty="0">
                <a:latin typeface="Calibri" pitchFamily="34" charset="0"/>
              </a:rPr>
              <a:t>F=abs(F);</a:t>
            </a:r>
          </a:p>
          <a:p>
            <a:r>
              <a:rPr lang="en-US" sz="2000" dirty="0">
                <a:latin typeface="Calibri" pitchFamily="34" charset="0"/>
              </a:rPr>
              <a:t>T=log(F+1);%</a:t>
            </a:r>
            <a:r>
              <a:rPr lang="zh-CN" altLang="en-US" sz="2000" dirty="0">
                <a:latin typeface="Calibri" pitchFamily="34" charset="0"/>
              </a:rPr>
              <a:t>频谱对数变换</a:t>
            </a:r>
            <a:endParaRPr lang="en-US" sz="2000" dirty="0">
              <a:latin typeface="Calibri" pitchFamily="34" charset="0"/>
            </a:endParaRPr>
          </a:p>
          <a:p>
            <a:r>
              <a:rPr lang="en-US" sz="2000" dirty="0" err="1">
                <a:latin typeface="Calibri" pitchFamily="34" charset="0"/>
              </a:rPr>
              <a:t>figure;imshow</a:t>
            </a:r>
            <a:r>
              <a:rPr lang="en-US" sz="2000" dirty="0">
                <a:latin typeface="Calibri" pitchFamily="34" charset="0"/>
              </a:rPr>
              <a:t>(F,[]);title('</a:t>
            </a:r>
            <a:r>
              <a:rPr lang="zh-CN" altLang="en-US" sz="2000" dirty="0">
                <a:latin typeface="Calibri" pitchFamily="34" charset="0"/>
              </a:rPr>
              <a:t>未经变换的频谱</a:t>
            </a:r>
            <a:r>
              <a:rPr lang="en-US" sz="2000" dirty="0">
                <a:latin typeface="Calibri" pitchFamily="34" charset="0"/>
              </a:rPr>
              <a:t>');</a:t>
            </a:r>
          </a:p>
          <a:p>
            <a:r>
              <a:rPr lang="en-US" sz="2000" dirty="0" err="1">
                <a:latin typeface="Calibri" pitchFamily="34" charset="0"/>
              </a:rPr>
              <a:t>figure;imshow</a:t>
            </a:r>
            <a:r>
              <a:rPr lang="en-US" sz="2000" dirty="0">
                <a:latin typeface="Calibri" pitchFamily="34" charset="0"/>
              </a:rPr>
              <a:t>(T,[]);title('</a:t>
            </a:r>
            <a:r>
              <a:rPr lang="zh-CN" altLang="en-US" sz="2000" dirty="0">
                <a:latin typeface="Calibri" pitchFamily="34" charset="0"/>
              </a:rPr>
              <a:t>对数变换后</a:t>
            </a:r>
            <a:r>
              <a:rPr lang="en-US" sz="2000" dirty="0">
                <a:latin typeface="Calibri" pitchFamily="34" charset="0"/>
              </a:rPr>
              <a:t>');</a:t>
            </a:r>
          </a:p>
        </p:txBody>
      </p:sp>
      <p:pic>
        <p:nvPicPr>
          <p:cNvPr id="9" name="图片 2" descr="nir灰度对数变换原频谱.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7248" y="4220642"/>
            <a:ext cx="3034712" cy="2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 descr="nir灰度对数变换变换后频谱.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60032" y="4220642"/>
            <a:ext cx="3034712" cy="230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7490573"/>
      </p:ext>
    </p:extLst>
  </p:cSld>
  <p:clrMapOvr>
    <a:masterClrMapping/>
  </p:clrMapOvr>
  <p:transition spd="slow">
    <p:wipe di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8114" name="Rectangle 2"/>
          <p:cNvSpPr>
            <a:spLocks noGrp="1" noChangeArrowheads="1"/>
          </p:cNvSpPr>
          <p:nvPr>
            <p:ph type="title"/>
          </p:nvPr>
        </p:nvSpPr>
        <p:spPr>
          <a:xfrm>
            <a:off x="611188" y="404813"/>
            <a:ext cx="7785100" cy="1360487"/>
          </a:xfrm>
        </p:spPr>
        <p:txBody>
          <a:bodyPr/>
          <a:lstStyle/>
          <a:p>
            <a:pPr algn="ctr"/>
            <a:r>
              <a:rPr lang="zh-CN" altLang="en-US" sz="3600" dirty="0">
                <a:solidFill>
                  <a:srgbClr val="FFCC99"/>
                </a:solidFill>
                <a:effectLst/>
                <a:latin typeface="黑体" pitchFamily="2" charset="-122"/>
                <a:ea typeface="黑体" pitchFamily="2" charset="-122"/>
              </a:rPr>
              <a:t>直方图均衡化</a:t>
            </a:r>
            <a:br>
              <a:rPr lang="zh-CN" altLang="en-US" sz="3600" dirty="0">
                <a:solidFill>
                  <a:srgbClr val="FFCC99"/>
                </a:solidFill>
                <a:effectLst/>
                <a:latin typeface="黑体" pitchFamily="2" charset="-122"/>
                <a:ea typeface="黑体" pitchFamily="2" charset="-122"/>
              </a:rPr>
            </a:br>
            <a:r>
              <a:rPr lang="zh-CN" altLang="en-US" sz="3600" dirty="0">
                <a:solidFill>
                  <a:srgbClr val="FFCC99"/>
                </a:solidFill>
                <a:effectLst/>
                <a:latin typeface="黑体" pitchFamily="2" charset="-122"/>
                <a:ea typeface="黑体" pitchFamily="2" charset="-122"/>
              </a:rPr>
              <a:t>             </a:t>
            </a:r>
            <a:r>
              <a:rPr lang="en-US" altLang="zh-CN" sz="3200" dirty="0">
                <a:solidFill>
                  <a:srgbClr val="FFCC99"/>
                </a:solidFill>
                <a:effectLst/>
                <a:latin typeface="Arial"/>
                <a:ea typeface="黑体" pitchFamily="2" charset="-122"/>
              </a:rPr>
              <a:t>——</a:t>
            </a:r>
            <a:r>
              <a:rPr lang="en-US" altLang="zh-CN" sz="3200" dirty="0">
                <a:solidFill>
                  <a:srgbClr val="FFCC99"/>
                </a:solidFill>
                <a:effectLst/>
                <a:latin typeface="黑体" pitchFamily="2" charset="-122"/>
                <a:ea typeface="黑体" pitchFamily="2" charset="-122"/>
              </a:rPr>
              <a:t> </a:t>
            </a:r>
            <a:r>
              <a:rPr lang="zh-CN" altLang="en-US" sz="3200" dirty="0">
                <a:solidFill>
                  <a:srgbClr val="FFCC99"/>
                </a:solidFill>
                <a:effectLst/>
                <a:latin typeface="黑体" pitchFamily="2" charset="-122"/>
                <a:ea typeface="黑体" pitchFamily="2" charset="-122"/>
              </a:rPr>
              <a:t>基本原理</a:t>
            </a:r>
          </a:p>
        </p:txBody>
      </p:sp>
      <p:sp>
        <p:nvSpPr>
          <p:cNvPr id="218115" name="Rectangle 3"/>
          <p:cNvSpPr>
            <a:spLocks noGrp="1" noChangeArrowheads="1"/>
          </p:cNvSpPr>
          <p:nvPr>
            <p:ph type="body" idx="1"/>
          </p:nvPr>
        </p:nvSpPr>
        <p:spPr>
          <a:xfrm>
            <a:off x="611188" y="2133600"/>
            <a:ext cx="7848600" cy="3527425"/>
          </a:xfrm>
        </p:spPr>
        <p:txBody>
          <a:bodyPr/>
          <a:lstStyle/>
          <a:p>
            <a:pPr>
              <a:lnSpc>
                <a:spcPct val="120000"/>
              </a:lnSpc>
            </a:pPr>
            <a:r>
              <a:rPr lang="zh-CN" altLang="en-US" sz="2800" b="1">
                <a:effectLst/>
                <a:ea typeface="华文细黑" pitchFamily="2" charset="-122"/>
              </a:rPr>
              <a:t>直方图均衡化方法的基本思想是，对在图像中像素个数多的灰度级进行展宽，而对像素个数少的灰度级进行缩减。从而达到清晰图像的目的。</a:t>
            </a:r>
          </a:p>
          <a:p>
            <a:pPr>
              <a:lnSpc>
                <a:spcPct val="120000"/>
              </a:lnSpc>
            </a:pPr>
            <a:r>
              <a:rPr lang="zh-CN" altLang="en-US" sz="2800" b="1">
                <a:effectLst/>
                <a:ea typeface="华文细黑" pitchFamily="2" charset="-122"/>
              </a:rPr>
              <a:t>因为灰度分布可在直方图中描述，所以该图像增强方法是基于图像的灰度直方图。</a:t>
            </a:r>
          </a:p>
        </p:txBody>
      </p:sp>
    </p:spTree>
    <p:extLst>
      <p:ext uri="{BB962C8B-B14F-4D97-AF65-F5344CB8AC3E}">
        <p14:creationId xmlns:p14="http://schemas.microsoft.com/office/powerpoint/2010/main" val="2970027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18115">
                                            <p:txEl>
                                              <p:pRg st="0" end="0"/>
                                            </p:txEl>
                                          </p:spTgt>
                                        </p:tgtEl>
                                        <p:attrNameLst>
                                          <p:attrName>style.visibility</p:attrName>
                                        </p:attrNameLst>
                                      </p:cBhvr>
                                      <p:to>
                                        <p:strVal val="visible"/>
                                      </p:to>
                                    </p:set>
                                    <p:anim calcmode="lin" valueType="num">
                                      <p:cBhvr additive="base">
                                        <p:cTn id="7" dur="500" fill="hold"/>
                                        <p:tgtEl>
                                          <p:spTgt spid="2181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181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18115">
                                            <p:txEl>
                                              <p:pRg st="1" end="1"/>
                                            </p:txEl>
                                          </p:spTgt>
                                        </p:tgtEl>
                                        <p:attrNameLst>
                                          <p:attrName>style.visibility</p:attrName>
                                        </p:attrNameLst>
                                      </p:cBhvr>
                                      <p:to>
                                        <p:strVal val="visible"/>
                                      </p:to>
                                    </p:set>
                                    <p:anim calcmode="lin" valueType="num">
                                      <p:cBhvr additive="base">
                                        <p:cTn id="13" dur="500" fill="hold"/>
                                        <p:tgtEl>
                                          <p:spTgt spid="21811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18115">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115" grpId="0" build="p"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9139" name="Rectangle 1027"/>
          <p:cNvSpPr>
            <a:spLocks noGrp="1" noChangeArrowheads="1"/>
          </p:cNvSpPr>
          <p:nvPr>
            <p:ph type="body" idx="1"/>
          </p:nvPr>
        </p:nvSpPr>
        <p:spPr>
          <a:xfrm>
            <a:off x="323850" y="1916113"/>
            <a:ext cx="7993063" cy="3384550"/>
          </a:xfrm>
        </p:spPr>
        <p:txBody>
          <a:bodyPr/>
          <a:lstStyle/>
          <a:p>
            <a:r>
              <a:rPr lang="zh-CN" altLang="en-US" sz="2800" b="1">
                <a:effectLst/>
                <a:latin typeface="华文细黑" pitchFamily="2" charset="-122"/>
                <a:ea typeface="华文细黑" pitchFamily="2" charset="-122"/>
              </a:rPr>
              <a:t>设</a:t>
            </a:r>
            <a:r>
              <a:rPr lang="en-US" altLang="zh-CN" sz="2800" b="1">
                <a:effectLst/>
                <a:latin typeface="华文细黑" pitchFamily="2" charset="-122"/>
                <a:ea typeface="华文细黑" pitchFamily="2" charset="-122"/>
              </a:rPr>
              <a:t>f</a:t>
            </a:r>
            <a:r>
              <a:rPr lang="zh-CN" altLang="en-US" sz="2800" b="1">
                <a:effectLst/>
                <a:latin typeface="华文细黑" pitchFamily="2" charset="-122"/>
                <a:ea typeface="华文细黑" pitchFamily="2" charset="-122"/>
              </a:rPr>
              <a:t>、</a:t>
            </a:r>
            <a:r>
              <a:rPr lang="en-US" altLang="zh-CN" sz="2800" b="1">
                <a:effectLst/>
                <a:latin typeface="华文细黑" pitchFamily="2" charset="-122"/>
                <a:ea typeface="华文细黑" pitchFamily="2" charset="-122"/>
              </a:rPr>
              <a:t>g</a:t>
            </a:r>
            <a:r>
              <a:rPr lang="zh-CN" altLang="en-US" sz="2800" b="1">
                <a:effectLst/>
                <a:latin typeface="华文细黑" pitchFamily="2" charset="-122"/>
                <a:ea typeface="华文细黑" pitchFamily="2" charset="-122"/>
              </a:rPr>
              <a:t>分别为原图像和处理后的图像。</a:t>
            </a:r>
          </a:p>
          <a:p>
            <a:pPr>
              <a:buFont typeface="Wingdings" pitchFamily="2" charset="2"/>
              <a:buNone/>
            </a:pPr>
            <a:endParaRPr lang="zh-CN" altLang="en-US" sz="2800" b="1">
              <a:effectLst/>
              <a:latin typeface="华文细黑" pitchFamily="2" charset="-122"/>
              <a:ea typeface="华文细黑" pitchFamily="2" charset="-122"/>
            </a:endParaRPr>
          </a:p>
          <a:p>
            <a:r>
              <a:rPr lang="zh-CN" altLang="en-US" sz="2800" b="1">
                <a:effectLst/>
                <a:latin typeface="华文细黑" pitchFamily="2" charset="-122"/>
                <a:ea typeface="华文细黑" pitchFamily="2" charset="-122"/>
              </a:rPr>
              <a:t>求出原图</a:t>
            </a:r>
            <a:r>
              <a:rPr lang="en-US" altLang="zh-CN" sz="2800" b="1">
                <a:effectLst/>
                <a:latin typeface="华文细黑" pitchFamily="2" charset="-122"/>
                <a:ea typeface="华文细黑" pitchFamily="2" charset="-122"/>
              </a:rPr>
              <a:t>f</a:t>
            </a:r>
            <a:r>
              <a:rPr lang="zh-CN" altLang="en-US" sz="2800" b="1">
                <a:effectLst/>
                <a:latin typeface="华文细黑" pitchFamily="2" charset="-122"/>
                <a:ea typeface="华文细黑" pitchFamily="2" charset="-122"/>
              </a:rPr>
              <a:t>的灰度直方图，设为</a:t>
            </a:r>
            <a:r>
              <a:rPr lang="en-US" altLang="zh-CN" sz="2800" b="1">
                <a:effectLst/>
                <a:latin typeface="华文细黑" pitchFamily="2" charset="-122"/>
                <a:ea typeface="华文细黑" pitchFamily="2" charset="-122"/>
              </a:rPr>
              <a:t>h</a:t>
            </a:r>
            <a:r>
              <a:rPr lang="zh-CN" altLang="en-US" sz="2800" b="1">
                <a:effectLst/>
                <a:latin typeface="华文细黑" pitchFamily="2" charset="-122"/>
                <a:ea typeface="华文细黑" pitchFamily="2" charset="-122"/>
              </a:rPr>
              <a:t>。</a:t>
            </a:r>
          </a:p>
          <a:p>
            <a:r>
              <a:rPr lang="zh-CN" altLang="en-US" sz="2800" b="1">
                <a:effectLst/>
                <a:latin typeface="华文细黑" pitchFamily="2" charset="-122"/>
                <a:ea typeface="华文细黑" pitchFamily="2" charset="-122"/>
              </a:rPr>
              <a:t>显然，在</a:t>
            </a:r>
            <a:r>
              <a:rPr lang="en-US" altLang="zh-CN" sz="2800" b="1">
                <a:effectLst/>
                <a:latin typeface="华文细黑" pitchFamily="2" charset="-122"/>
                <a:ea typeface="华文细黑" pitchFamily="2" charset="-122"/>
              </a:rPr>
              <a:t>[0,255]</a:t>
            </a:r>
            <a:r>
              <a:rPr lang="zh-CN" altLang="en-US" sz="2800" b="1">
                <a:effectLst/>
                <a:latin typeface="华文细黑" pitchFamily="2" charset="-122"/>
                <a:ea typeface="华文细黑" pitchFamily="2" charset="-122"/>
              </a:rPr>
              <a:t>范围内量化时，</a:t>
            </a:r>
            <a:r>
              <a:rPr lang="en-US" altLang="zh-CN" sz="2800" b="1">
                <a:effectLst/>
                <a:latin typeface="华文细黑" pitchFamily="2" charset="-122"/>
                <a:ea typeface="华文细黑" pitchFamily="2" charset="-122"/>
              </a:rPr>
              <a:t>h</a:t>
            </a:r>
            <a:r>
              <a:rPr lang="zh-CN" altLang="en-US" sz="2800" b="1">
                <a:effectLst/>
                <a:latin typeface="华文细黑" pitchFamily="2" charset="-122"/>
                <a:ea typeface="华文细黑" pitchFamily="2" charset="-122"/>
              </a:rPr>
              <a:t>是一个</a:t>
            </a:r>
            <a:r>
              <a:rPr lang="en-US" altLang="zh-CN" sz="2800" b="1">
                <a:effectLst/>
                <a:latin typeface="华文细黑" pitchFamily="2" charset="-122"/>
                <a:ea typeface="华文细黑" pitchFamily="2" charset="-122"/>
              </a:rPr>
              <a:t>256</a:t>
            </a:r>
            <a:r>
              <a:rPr lang="zh-CN" altLang="en-US" sz="2800" b="1">
                <a:effectLst/>
                <a:latin typeface="华文细黑" pitchFamily="2" charset="-122"/>
                <a:ea typeface="华文细黑" pitchFamily="2" charset="-122"/>
              </a:rPr>
              <a:t>维的向量。</a:t>
            </a:r>
          </a:p>
        </p:txBody>
      </p:sp>
      <p:sp>
        <p:nvSpPr>
          <p:cNvPr id="219145" name="Rectangle 1033"/>
          <p:cNvSpPr>
            <a:spLocks noGrp="1" noChangeArrowheads="1"/>
          </p:cNvSpPr>
          <p:nvPr>
            <p:ph type="title"/>
          </p:nvPr>
        </p:nvSpPr>
        <p:spPr>
          <a:xfrm>
            <a:off x="457200" y="277813"/>
            <a:ext cx="8435975" cy="1566862"/>
          </a:xfrm>
        </p:spPr>
        <p:txBody>
          <a:bodyPr/>
          <a:lstStyle/>
          <a:p>
            <a:pPr algn="ctr"/>
            <a:r>
              <a:rPr lang="zh-CN" altLang="en-US" sz="3600" dirty="0">
                <a:solidFill>
                  <a:srgbClr val="FFCC99"/>
                </a:solidFill>
                <a:effectLst/>
                <a:latin typeface="黑体" pitchFamily="2" charset="-122"/>
                <a:ea typeface="黑体" pitchFamily="2" charset="-122"/>
              </a:rPr>
              <a:t>直方图均衡化方法实现</a:t>
            </a:r>
            <a:br>
              <a:rPr lang="zh-CN" altLang="en-US" sz="3600" dirty="0">
                <a:solidFill>
                  <a:srgbClr val="FFCC99"/>
                </a:solidFill>
                <a:effectLst/>
                <a:latin typeface="黑体" pitchFamily="2" charset="-122"/>
                <a:ea typeface="黑体" pitchFamily="2" charset="-122"/>
              </a:rPr>
            </a:br>
            <a:r>
              <a:rPr lang="zh-CN" altLang="en-US" sz="3600" dirty="0">
                <a:solidFill>
                  <a:srgbClr val="FFCC99"/>
                </a:solidFill>
                <a:effectLst/>
                <a:latin typeface="黑体" pitchFamily="2" charset="-122"/>
                <a:ea typeface="黑体" pitchFamily="2" charset="-122"/>
              </a:rPr>
              <a:t>                   </a:t>
            </a:r>
            <a:r>
              <a:rPr lang="en-US" altLang="zh-CN" sz="3600" dirty="0">
                <a:solidFill>
                  <a:srgbClr val="FFCC99"/>
                </a:solidFill>
                <a:effectLst/>
                <a:latin typeface="Arial"/>
                <a:ea typeface="黑体" pitchFamily="2" charset="-122"/>
              </a:rPr>
              <a:t>——</a:t>
            </a:r>
            <a:r>
              <a:rPr lang="en-US" altLang="zh-CN" sz="3600" dirty="0">
                <a:solidFill>
                  <a:srgbClr val="FFCC99"/>
                </a:solidFill>
                <a:effectLst/>
                <a:latin typeface="黑体" pitchFamily="2" charset="-122"/>
                <a:ea typeface="黑体" pitchFamily="2" charset="-122"/>
              </a:rPr>
              <a:t> </a:t>
            </a:r>
            <a:r>
              <a:rPr lang="en-US" altLang="zh-CN" sz="3200" dirty="0">
                <a:solidFill>
                  <a:srgbClr val="FFCC99"/>
                </a:solidFill>
                <a:effectLst/>
                <a:latin typeface="黑体" pitchFamily="2" charset="-122"/>
                <a:ea typeface="黑体" pitchFamily="2" charset="-122"/>
              </a:rPr>
              <a:t>1.</a:t>
            </a:r>
            <a:r>
              <a:rPr lang="zh-CN" altLang="en-US" sz="3200" dirty="0">
                <a:solidFill>
                  <a:srgbClr val="FFCC99"/>
                </a:solidFill>
                <a:effectLst/>
                <a:latin typeface="黑体" pitchFamily="2" charset="-122"/>
                <a:ea typeface="黑体" pitchFamily="2" charset="-122"/>
              </a:rPr>
              <a:t>求直方图</a:t>
            </a:r>
          </a:p>
        </p:txBody>
      </p:sp>
    </p:spTree>
    <p:extLst>
      <p:ext uri="{BB962C8B-B14F-4D97-AF65-F5344CB8AC3E}">
        <p14:creationId xmlns:p14="http://schemas.microsoft.com/office/powerpoint/2010/main" val="29408543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19139">
                                            <p:txEl>
                                              <p:pRg st="0" end="0"/>
                                            </p:txEl>
                                          </p:spTgt>
                                        </p:tgtEl>
                                        <p:attrNameLst>
                                          <p:attrName>style.visibility</p:attrName>
                                        </p:attrNameLst>
                                      </p:cBhvr>
                                      <p:to>
                                        <p:strVal val="visible"/>
                                      </p:to>
                                    </p:set>
                                    <p:animEffect transition="in" filter="checkerboard(across)">
                                      <p:cBhvr>
                                        <p:cTn id="7" dur="500"/>
                                        <p:tgtEl>
                                          <p:spTgt spid="2191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219139">
                                            <p:txEl>
                                              <p:pRg st="2" end="2"/>
                                            </p:txEl>
                                          </p:spTgt>
                                        </p:tgtEl>
                                        <p:attrNameLst>
                                          <p:attrName>style.visibility</p:attrName>
                                        </p:attrNameLst>
                                      </p:cBhvr>
                                      <p:to>
                                        <p:strVal val="visible"/>
                                      </p:to>
                                    </p:set>
                                    <p:animEffect transition="in" filter="checkerboard(across)">
                                      <p:cBhvr>
                                        <p:cTn id="12" dur="500"/>
                                        <p:tgtEl>
                                          <p:spTgt spid="219139">
                                            <p:txEl>
                                              <p:pRg st="2" end="2"/>
                                            </p:txEl>
                                          </p:spTgt>
                                        </p:tgtEl>
                                      </p:cBhvr>
                                    </p:animEffect>
                                  </p:childTnLst>
                                </p:cTn>
                              </p:par>
                              <p:par>
                                <p:cTn id="13" presetID="5" presetClass="entr" presetSubtype="10" fill="hold" nodeType="withEffect">
                                  <p:stCondLst>
                                    <p:cond delay="0"/>
                                  </p:stCondLst>
                                  <p:childTnLst>
                                    <p:set>
                                      <p:cBhvr>
                                        <p:cTn id="14" dur="1" fill="hold">
                                          <p:stCondLst>
                                            <p:cond delay="0"/>
                                          </p:stCondLst>
                                        </p:cTn>
                                        <p:tgtEl>
                                          <p:spTgt spid="219139">
                                            <p:txEl>
                                              <p:pRg st="3" end="3"/>
                                            </p:txEl>
                                          </p:spTgt>
                                        </p:tgtEl>
                                        <p:attrNameLst>
                                          <p:attrName>style.visibility</p:attrName>
                                        </p:attrNameLst>
                                      </p:cBhvr>
                                      <p:to>
                                        <p:strVal val="visible"/>
                                      </p:to>
                                    </p:set>
                                    <p:animEffect transition="in" filter="checkerboard(across)">
                                      <p:cBhvr>
                                        <p:cTn id="15" dur="500"/>
                                        <p:tgtEl>
                                          <p:spTgt spid="21913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4" name="Rectangle 1026"/>
          <p:cNvSpPr>
            <a:spLocks noGrp="1" noChangeArrowheads="1"/>
          </p:cNvSpPr>
          <p:nvPr>
            <p:ph type="title"/>
          </p:nvPr>
        </p:nvSpPr>
        <p:spPr>
          <a:xfrm>
            <a:off x="323850" y="1989138"/>
            <a:ext cx="863600" cy="719137"/>
          </a:xfrm>
        </p:spPr>
        <p:txBody>
          <a:bodyPr/>
          <a:lstStyle/>
          <a:p>
            <a:pPr algn="l"/>
            <a:r>
              <a:rPr lang="zh-CN" altLang="en-US" sz="3600" b="1">
                <a:solidFill>
                  <a:srgbClr val="FF99FF"/>
                </a:solidFill>
                <a:effectLst/>
                <a:latin typeface="华文细黑" pitchFamily="2" charset="-122"/>
                <a:ea typeface="华文细黑" pitchFamily="2" charset="-122"/>
              </a:rPr>
              <a:t>例</a:t>
            </a:r>
          </a:p>
        </p:txBody>
      </p:sp>
      <p:graphicFrame>
        <p:nvGraphicFramePr>
          <p:cNvPr id="289994" name="Group 1226"/>
          <p:cNvGraphicFramePr>
            <a:graphicFrameLocks noGrp="1"/>
          </p:cNvGraphicFramePr>
          <p:nvPr/>
        </p:nvGraphicFramePr>
        <p:xfrm>
          <a:off x="2627313" y="2060575"/>
          <a:ext cx="2303462" cy="2292350"/>
        </p:xfrm>
        <a:graphic>
          <a:graphicData uri="http://schemas.openxmlformats.org/drawingml/2006/table">
            <a:tbl>
              <a:tblPr/>
              <a:tblGrid>
                <a:gridCol w="460375">
                  <a:extLst>
                    <a:ext uri="{9D8B030D-6E8A-4147-A177-3AD203B41FA5}">
                      <a16:colId xmlns:a16="http://schemas.microsoft.com/office/drawing/2014/main" xmlns="" val="20000"/>
                    </a:ext>
                  </a:extLst>
                </a:gridCol>
                <a:gridCol w="460375">
                  <a:extLst>
                    <a:ext uri="{9D8B030D-6E8A-4147-A177-3AD203B41FA5}">
                      <a16:colId xmlns:a16="http://schemas.microsoft.com/office/drawing/2014/main" xmlns="" val="20001"/>
                    </a:ext>
                  </a:extLst>
                </a:gridCol>
                <a:gridCol w="461962">
                  <a:extLst>
                    <a:ext uri="{9D8B030D-6E8A-4147-A177-3AD203B41FA5}">
                      <a16:colId xmlns:a16="http://schemas.microsoft.com/office/drawing/2014/main" xmlns="" val="20002"/>
                    </a:ext>
                  </a:extLst>
                </a:gridCol>
                <a:gridCol w="460375">
                  <a:extLst>
                    <a:ext uri="{9D8B030D-6E8A-4147-A177-3AD203B41FA5}">
                      <a16:colId xmlns:a16="http://schemas.microsoft.com/office/drawing/2014/main" xmlns="" val="20003"/>
                    </a:ext>
                  </a:extLst>
                </a:gridCol>
                <a:gridCol w="460375">
                  <a:extLst>
                    <a:ext uri="{9D8B030D-6E8A-4147-A177-3AD203B41FA5}">
                      <a16:colId xmlns:a16="http://schemas.microsoft.com/office/drawing/2014/main" xmlns="" val="20004"/>
                    </a:ext>
                  </a:extLst>
                </a:gridCol>
              </a:tblGrid>
              <a:tr h="3460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016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270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206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635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289872" name="Text Box 1104"/>
          <p:cNvSpPr txBox="1">
            <a:spLocks noChangeArrowheads="1"/>
          </p:cNvSpPr>
          <p:nvPr/>
        </p:nvSpPr>
        <p:spPr bwMode="auto">
          <a:xfrm>
            <a:off x="2124075" y="2781300"/>
            <a:ext cx="431800" cy="4667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itchFamily="18" charset="0"/>
              </a:rPr>
              <a:t> f</a:t>
            </a:r>
          </a:p>
        </p:txBody>
      </p:sp>
      <p:sp>
        <p:nvSpPr>
          <p:cNvPr id="289991" name="Text Box 1223"/>
          <p:cNvSpPr txBox="1">
            <a:spLocks noChangeArrowheads="1"/>
          </p:cNvSpPr>
          <p:nvPr/>
        </p:nvSpPr>
        <p:spPr bwMode="auto">
          <a:xfrm>
            <a:off x="3851275" y="5516563"/>
            <a:ext cx="4464050" cy="860425"/>
          </a:xfrm>
          <a:prstGeom prst="rect">
            <a:avLst/>
          </a:prstGeom>
          <a:solidFill>
            <a:schemeClr val="bg2"/>
          </a:solidFill>
          <a:ln w="38100" cmpd="dbl">
            <a:solidFill>
              <a:srgbClr val="FF7C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latin typeface="华文细黑" pitchFamily="2" charset="-122"/>
                <a:ea typeface="华文细黑" pitchFamily="2" charset="-122"/>
              </a:rPr>
              <a:t>注：这里为了描述方便起见，设灰度级的分布范围为</a:t>
            </a:r>
            <a:r>
              <a:rPr lang="en-US" altLang="zh-CN" sz="2400" b="1">
                <a:latin typeface="华文细黑" pitchFamily="2" charset="-122"/>
                <a:ea typeface="华文细黑" pitchFamily="2" charset="-122"/>
              </a:rPr>
              <a:t>[0,9]</a:t>
            </a:r>
            <a:r>
              <a:rPr lang="zh-CN" altLang="en-US" sz="2400" b="1">
                <a:latin typeface="华文细黑" pitchFamily="2" charset="-122"/>
                <a:ea typeface="华文细黑" pitchFamily="2" charset="-122"/>
              </a:rPr>
              <a:t>。</a:t>
            </a:r>
          </a:p>
        </p:txBody>
      </p:sp>
      <p:graphicFrame>
        <p:nvGraphicFramePr>
          <p:cNvPr id="289992" name="Object 1224"/>
          <p:cNvGraphicFramePr>
            <a:graphicFrameLocks noChangeAspect="1"/>
          </p:cNvGraphicFramePr>
          <p:nvPr/>
        </p:nvGraphicFramePr>
        <p:xfrm>
          <a:off x="1116013" y="4724400"/>
          <a:ext cx="5616575" cy="515938"/>
        </p:xfrm>
        <a:graphic>
          <a:graphicData uri="http://schemas.openxmlformats.org/presentationml/2006/ole">
            <mc:AlternateContent xmlns:mc="http://schemas.openxmlformats.org/markup-compatibility/2006">
              <mc:Choice xmlns:v="urn:schemas-microsoft-com:vml" Requires="v">
                <p:oleObj spid="_x0000_s9240" name="Equation" r:id="rId4" imgW="1511280" imgH="203040" progId="Equation.DSMT4">
                  <p:embed/>
                </p:oleObj>
              </mc:Choice>
              <mc:Fallback>
                <p:oleObj name="Equation" r:id="rId4" imgW="1511280" imgH="2030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6013" y="4724400"/>
                        <a:ext cx="5616575" cy="515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9993" name="AutoShape 1225"/>
          <p:cNvSpPr>
            <a:spLocks noChangeArrowheads="1"/>
          </p:cNvSpPr>
          <p:nvPr/>
        </p:nvSpPr>
        <p:spPr bwMode="auto">
          <a:xfrm>
            <a:off x="5364163" y="3068638"/>
            <a:ext cx="304800" cy="1371600"/>
          </a:xfrm>
          <a:prstGeom prst="curvedLeftArrow">
            <a:avLst>
              <a:gd name="adj1" fmla="val 90000"/>
              <a:gd name="adj2" fmla="val 180000"/>
              <a:gd name="adj3" fmla="val 33333"/>
            </a:avLst>
          </a:prstGeom>
          <a:solidFill>
            <a:srgbClr val="FF7C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995" name="Rectangle 1227"/>
          <p:cNvSpPr>
            <a:spLocks noChangeArrowheads="1"/>
          </p:cNvSpPr>
          <p:nvPr/>
        </p:nvSpPr>
        <p:spPr bwMode="auto">
          <a:xfrm>
            <a:off x="468313" y="188913"/>
            <a:ext cx="8435975" cy="1566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3600" dirty="0">
                <a:solidFill>
                  <a:srgbClr val="FFCC99"/>
                </a:solidFill>
                <a:latin typeface="黑体" pitchFamily="2" charset="-122"/>
                <a:ea typeface="黑体" pitchFamily="2" charset="-122"/>
              </a:rPr>
              <a:t>直方图均衡化方法实现</a:t>
            </a:r>
            <a:br>
              <a:rPr lang="zh-CN" altLang="en-US" sz="3600" dirty="0">
                <a:solidFill>
                  <a:srgbClr val="FFCC99"/>
                </a:solidFill>
                <a:latin typeface="黑体" pitchFamily="2" charset="-122"/>
                <a:ea typeface="黑体" pitchFamily="2" charset="-122"/>
              </a:rPr>
            </a:br>
            <a:r>
              <a:rPr lang="zh-CN" altLang="en-US" sz="3600" dirty="0">
                <a:solidFill>
                  <a:srgbClr val="FFCC99"/>
                </a:solidFill>
                <a:latin typeface="黑体" pitchFamily="2" charset="-122"/>
                <a:ea typeface="黑体" pitchFamily="2" charset="-122"/>
              </a:rPr>
              <a:t>                   </a:t>
            </a:r>
            <a:r>
              <a:rPr lang="en-US" altLang="zh-CN" sz="3600" dirty="0">
                <a:solidFill>
                  <a:srgbClr val="FFCC99"/>
                </a:solidFill>
                <a:latin typeface="Arial"/>
                <a:ea typeface="黑体" pitchFamily="2" charset="-122"/>
              </a:rPr>
              <a:t>——</a:t>
            </a:r>
            <a:r>
              <a:rPr lang="en-US" altLang="zh-CN" sz="3600" dirty="0">
                <a:solidFill>
                  <a:srgbClr val="FFCC99"/>
                </a:solidFill>
                <a:latin typeface="黑体" pitchFamily="2" charset="-122"/>
                <a:ea typeface="黑体" pitchFamily="2" charset="-122"/>
              </a:rPr>
              <a:t> </a:t>
            </a:r>
            <a:r>
              <a:rPr lang="en-US" altLang="zh-CN" sz="3200" dirty="0">
                <a:solidFill>
                  <a:srgbClr val="FFCC99"/>
                </a:solidFill>
                <a:latin typeface="黑体" pitchFamily="2" charset="-122"/>
                <a:ea typeface="黑体" pitchFamily="2" charset="-122"/>
              </a:rPr>
              <a:t>1.</a:t>
            </a:r>
            <a:r>
              <a:rPr lang="zh-CN" altLang="en-US" sz="3200" dirty="0">
                <a:solidFill>
                  <a:srgbClr val="FFCC99"/>
                </a:solidFill>
                <a:latin typeface="黑体" pitchFamily="2" charset="-122"/>
                <a:ea typeface="黑体" pitchFamily="2" charset="-122"/>
              </a:rPr>
              <a:t>求直方图</a:t>
            </a:r>
          </a:p>
        </p:txBody>
      </p:sp>
    </p:spTree>
    <p:extLst>
      <p:ext uri="{BB962C8B-B14F-4D97-AF65-F5344CB8AC3E}">
        <p14:creationId xmlns:p14="http://schemas.microsoft.com/office/powerpoint/2010/main" val="98402772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9872"/>
                                        </p:tgtEl>
                                        <p:attrNameLst>
                                          <p:attrName>style.visibility</p:attrName>
                                        </p:attrNameLst>
                                      </p:cBhvr>
                                      <p:to>
                                        <p:strVal val="visible"/>
                                      </p:to>
                                    </p:set>
                                    <p:anim calcmode="lin" valueType="num">
                                      <p:cBhvr additive="base">
                                        <p:cTn id="7" dur="500" fill="hold"/>
                                        <p:tgtEl>
                                          <p:spTgt spid="289872"/>
                                        </p:tgtEl>
                                        <p:attrNameLst>
                                          <p:attrName>ppt_x</p:attrName>
                                        </p:attrNameLst>
                                      </p:cBhvr>
                                      <p:tavLst>
                                        <p:tav tm="0">
                                          <p:val>
                                            <p:strVal val="0-#ppt_w/2"/>
                                          </p:val>
                                        </p:tav>
                                        <p:tav tm="100000">
                                          <p:val>
                                            <p:strVal val="#ppt_x"/>
                                          </p:val>
                                        </p:tav>
                                      </p:tavLst>
                                    </p:anim>
                                    <p:anim calcmode="lin" valueType="num">
                                      <p:cBhvr additive="base">
                                        <p:cTn id="8" dur="500" fill="hold"/>
                                        <p:tgtEl>
                                          <p:spTgt spid="28987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289994"/>
                                        </p:tgtEl>
                                        <p:attrNameLst>
                                          <p:attrName>style.visibility</p:attrName>
                                        </p:attrNameLst>
                                      </p:cBhvr>
                                      <p:to>
                                        <p:strVal val="visible"/>
                                      </p:to>
                                    </p:set>
                                    <p:anim calcmode="lin" valueType="num">
                                      <p:cBhvr additive="base">
                                        <p:cTn id="13" dur="500" fill="hold"/>
                                        <p:tgtEl>
                                          <p:spTgt spid="289994"/>
                                        </p:tgtEl>
                                        <p:attrNameLst>
                                          <p:attrName>ppt_x</p:attrName>
                                        </p:attrNameLst>
                                      </p:cBhvr>
                                      <p:tavLst>
                                        <p:tav tm="0">
                                          <p:val>
                                            <p:strVal val="0-#ppt_w/2"/>
                                          </p:val>
                                        </p:tav>
                                        <p:tav tm="100000">
                                          <p:val>
                                            <p:strVal val="#ppt_x"/>
                                          </p:val>
                                        </p:tav>
                                      </p:tavLst>
                                    </p:anim>
                                    <p:anim calcmode="lin" valueType="num">
                                      <p:cBhvr additive="base">
                                        <p:cTn id="14" dur="500" fill="hold"/>
                                        <p:tgtEl>
                                          <p:spTgt spid="28999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89993"/>
                                        </p:tgtEl>
                                        <p:attrNameLst>
                                          <p:attrName>style.visibility</p:attrName>
                                        </p:attrNameLst>
                                      </p:cBhvr>
                                      <p:to>
                                        <p:strVal val="visible"/>
                                      </p:to>
                                    </p:set>
                                    <p:anim calcmode="lin" valueType="num">
                                      <p:cBhvr additive="base">
                                        <p:cTn id="19" dur="500" fill="hold"/>
                                        <p:tgtEl>
                                          <p:spTgt spid="289993"/>
                                        </p:tgtEl>
                                        <p:attrNameLst>
                                          <p:attrName>ppt_x</p:attrName>
                                        </p:attrNameLst>
                                      </p:cBhvr>
                                      <p:tavLst>
                                        <p:tav tm="0">
                                          <p:val>
                                            <p:strVal val="0-#ppt_w/2"/>
                                          </p:val>
                                        </p:tav>
                                        <p:tav tm="100000">
                                          <p:val>
                                            <p:strVal val="#ppt_x"/>
                                          </p:val>
                                        </p:tav>
                                      </p:tavLst>
                                    </p:anim>
                                    <p:anim calcmode="lin" valueType="num">
                                      <p:cBhvr additive="base">
                                        <p:cTn id="20" dur="500" fill="hold"/>
                                        <p:tgtEl>
                                          <p:spTgt spid="289993"/>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289992"/>
                                        </p:tgtEl>
                                        <p:attrNameLst>
                                          <p:attrName>style.visibility</p:attrName>
                                        </p:attrNameLst>
                                      </p:cBhvr>
                                      <p:to>
                                        <p:strVal val="visible"/>
                                      </p:to>
                                    </p:set>
                                    <p:anim calcmode="lin" valueType="num">
                                      <p:cBhvr additive="base">
                                        <p:cTn id="25" dur="500" fill="hold"/>
                                        <p:tgtEl>
                                          <p:spTgt spid="289992"/>
                                        </p:tgtEl>
                                        <p:attrNameLst>
                                          <p:attrName>ppt_x</p:attrName>
                                        </p:attrNameLst>
                                      </p:cBhvr>
                                      <p:tavLst>
                                        <p:tav tm="0">
                                          <p:val>
                                            <p:strVal val="0-#ppt_w/2"/>
                                          </p:val>
                                        </p:tav>
                                        <p:tav tm="100000">
                                          <p:val>
                                            <p:strVal val="#ppt_x"/>
                                          </p:val>
                                        </p:tav>
                                      </p:tavLst>
                                    </p:anim>
                                    <p:anim calcmode="lin" valueType="num">
                                      <p:cBhvr additive="base">
                                        <p:cTn id="26" dur="500" fill="hold"/>
                                        <p:tgtEl>
                                          <p:spTgt spid="289992"/>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89991"/>
                                        </p:tgtEl>
                                        <p:attrNameLst>
                                          <p:attrName>style.visibility</p:attrName>
                                        </p:attrNameLst>
                                      </p:cBhvr>
                                      <p:to>
                                        <p:strVal val="visible"/>
                                      </p:to>
                                    </p:set>
                                    <p:anim calcmode="lin" valueType="num">
                                      <p:cBhvr additive="base">
                                        <p:cTn id="31" dur="500" fill="hold"/>
                                        <p:tgtEl>
                                          <p:spTgt spid="289991"/>
                                        </p:tgtEl>
                                        <p:attrNameLst>
                                          <p:attrName>ppt_x</p:attrName>
                                        </p:attrNameLst>
                                      </p:cBhvr>
                                      <p:tavLst>
                                        <p:tav tm="0">
                                          <p:val>
                                            <p:strVal val="0-#ppt_w/2"/>
                                          </p:val>
                                        </p:tav>
                                        <p:tav tm="100000">
                                          <p:val>
                                            <p:strVal val="#ppt_x"/>
                                          </p:val>
                                        </p:tav>
                                      </p:tavLst>
                                    </p:anim>
                                    <p:anim calcmode="lin" valueType="num">
                                      <p:cBhvr additive="base">
                                        <p:cTn id="32" dur="500" fill="hold"/>
                                        <p:tgtEl>
                                          <p:spTgt spid="28999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872" grpId="0" animBg="1" autoUpdateAnimBg="0"/>
      <p:bldP spid="289991" grpId="0" animBg="1" autoUpdateAnimBg="0"/>
      <p:bldP spid="289993"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8771" name="Rectangle 3"/>
          <p:cNvSpPr>
            <a:spLocks noGrp="1" noChangeArrowheads="1"/>
          </p:cNvSpPr>
          <p:nvPr>
            <p:ph type="body" idx="1"/>
          </p:nvPr>
        </p:nvSpPr>
        <p:spPr>
          <a:xfrm>
            <a:off x="755650" y="2060575"/>
            <a:ext cx="7556500" cy="3532188"/>
          </a:xfrm>
        </p:spPr>
        <p:txBody>
          <a:bodyPr/>
          <a:lstStyle/>
          <a:p>
            <a:pPr marL="609600" indent="-609600">
              <a:lnSpc>
                <a:spcPct val="120000"/>
              </a:lnSpc>
              <a:buFont typeface="Wingdings" pitchFamily="2" charset="2"/>
              <a:buNone/>
            </a:pPr>
            <a:r>
              <a:rPr lang="en-US" altLang="zh-CN" sz="2800" b="1">
                <a:effectLst/>
                <a:latin typeface="华文细黑" pitchFamily="2" charset="-122"/>
                <a:ea typeface="华文细黑" pitchFamily="2" charset="-122"/>
              </a:rPr>
              <a:t>1</a:t>
            </a:r>
            <a:r>
              <a:rPr lang="zh-CN" altLang="en-US" sz="2800" b="1">
                <a:effectLst/>
                <a:latin typeface="华文细黑" pitchFamily="2" charset="-122"/>
                <a:ea typeface="华文细黑" pitchFamily="2" charset="-122"/>
              </a:rPr>
              <a:t>）求出图像</a:t>
            </a:r>
            <a:r>
              <a:rPr lang="en-US" altLang="zh-CN" sz="2800" b="1">
                <a:effectLst/>
                <a:latin typeface="华文细黑" pitchFamily="2" charset="-122"/>
                <a:ea typeface="华文细黑" pitchFamily="2" charset="-122"/>
              </a:rPr>
              <a:t>f</a:t>
            </a:r>
            <a:r>
              <a:rPr lang="zh-CN" altLang="en-US" sz="2800" b="1">
                <a:effectLst/>
                <a:latin typeface="华文细黑" pitchFamily="2" charset="-122"/>
                <a:ea typeface="华文细黑" pitchFamily="2" charset="-122"/>
              </a:rPr>
              <a:t>的总体像素个数</a:t>
            </a:r>
          </a:p>
          <a:p>
            <a:pPr marL="609600" indent="-609600">
              <a:lnSpc>
                <a:spcPct val="120000"/>
              </a:lnSpc>
              <a:buFont typeface="Wingdings" pitchFamily="2" charset="2"/>
              <a:buNone/>
            </a:pPr>
            <a:r>
              <a:rPr lang="zh-CN" altLang="en-US" sz="2800" b="1">
                <a:effectLst/>
                <a:latin typeface="华文细黑" pitchFamily="2" charset="-122"/>
                <a:ea typeface="华文细黑" pitchFamily="2" charset="-122"/>
              </a:rPr>
              <a:t>       </a:t>
            </a:r>
            <a:r>
              <a:rPr lang="en-US" altLang="zh-CN" sz="2800" b="1">
                <a:effectLst/>
                <a:latin typeface="华文细黑" pitchFamily="2" charset="-122"/>
                <a:ea typeface="华文细黑" pitchFamily="2" charset="-122"/>
              </a:rPr>
              <a:t>N</a:t>
            </a:r>
            <a:r>
              <a:rPr lang="en-US" altLang="zh-CN" sz="2000" b="1">
                <a:effectLst/>
                <a:latin typeface="华文细黑" pitchFamily="2" charset="-122"/>
                <a:ea typeface="华文细黑" pitchFamily="2" charset="-122"/>
              </a:rPr>
              <a:t>f </a:t>
            </a:r>
            <a:r>
              <a:rPr lang="en-US" altLang="zh-CN" sz="2800" b="1">
                <a:effectLst/>
                <a:latin typeface="华文细黑" pitchFamily="2" charset="-122"/>
                <a:ea typeface="华文细黑" pitchFamily="2" charset="-122"/>
              </a:rPr>
              <a:t>= m*n (m,n</a:t>
            </a:r>
            <a:r>
              <a:rPr lang="zh-CN" altLang="en-US" sz="2800" b="1">
                <a:effectLst/>
                <a:latin typeface="华文细黑" pitchFamily="2" charset="-122"/>
                <a:ea typeface="华文细黑" pitchFamily="2" charset="-122"/>
              </a:rPr>
              <a:t>分别为图像的长和宽）</a:t>
            </a:r>
          </a:p>
          <a:p>
            <a:pPr marL="609600" indent="-609600">
              <a:lnSpc>
                <a:spcPct val="120000"/>
              </a:lnSpc>
              <a:buFont typeface="Wingdings" pitchFamily="2" charset="2"/>
              <a:buNone/>
            </a:pPr>
            <a:endParaRPr lang="zh-CN" altLang="en-US" sz="1400" b="1">
              <a:effectLst/>
              <a:latin typeface="华文细黑" pitchFamily="2" charset="-122"/>
              <a:ea typeface="华文细黑" pitchFamily="2" charset="-122"/>
            </a:endParaRPr>
          </a:p>
          <a:p>
            <a:pPr marL="609600" indent="-609600">
              <a:lnSpc>
                <a:spcPct val="120000"/>
              </a:lnSpc>
              <a:buFont typeface="Wingdings" pitchFamily="2" charset="2"/>
              <a:buNone/>
            </a:pPr>
            <a:r>
              <a:rPr lang="en-US" altLang="zh-CN" sz="2800" b="1">
                <a:effectLst/>
                <a:latin typeface="华文细黑" pitchFamily="2" charset="-122"/>
                <a:ea typeface="华文细黑" pitchFamily="2" charset="-122"/>
              </a:rPr>
              <a:t>2</a:t>
            </a:r>
            <a:r>
              <a:rPr lang="zh-CN" altLang="en-US" sz="2800" b="1">
                <a:effectLst/>
                <a:latin typeface="华文细黑" pitchFamily="2" charset="-122"/>
                <a:ea typeface="华文细黑" pitchFamily="2" charset="-122"/>
              </a:rPr>
              <a:t>）计算每个灰度级的分布概率，即每个像素在整个图像中所占的比例。</a:t>
            </a:r>
          </a:p>
          <a:p>
            <a:pPr marL="609600" indent="-609600">
              <a:lnSpc>
                <a:spcPct val="120000"/>
              </a:lnSpc>
              <a:buFont typeface="Wingdings" pitchFamily="2" charset="2"/>
              <a:buNone/>
            </a:pPr>
            <a:r>
              <a:rPr lang="zh-CN" altLang="en-US" sz="2800" b="1">
                <a:effectLst/>
                <a:latin typeface="华文细黑" pitchFamily="2" charset="-122"/>
                <a:ea typeface="华文细黑" pitchFamily="2" charset="-122"/>
              </a:rPr>
              <a:t>       </a:t>
            </a:r>
            <a:r>
              <a:rPr lang="en-US" altLang="zh-CN" sz="2800" b="1">
                <a:effectLst/>
                <a:latin typeface="华文细黑" pitchFamily="2" charset="-122"/>
                <a:ea typeface="华文细黑" pitchFamily="2" charset="-122"/>
              </a:rPr>
              <a:t>hs(i)=h(i)/N</a:t>
            </a:r>
            <a:r>
              <a:rPr lang="en-US" altLang="zh-CN" sz="2000" b="1">
                <a:effectLst/>
                <a:latin typeface="华文细黑" pitchFamily="2" charset="-122"/>
                <a:ea typeface="华文细黑" pitchFamily="2" charset="-122"/>
              </a:rPr>
              <a:t>f</a:t>
            </a:r>
            <a:r>
              <a:rPr lang="en-US" altLang="zh-CN" sz="2800" b="1">
                <a:effectLst/>
                <a:latin typeface="华文细黑" pitchFamily="2" charset="-122"/>
                <a:ea typeface="华文细黑" pitchFamily="2" charset="-122"/>
              </a:rPr>
              <a:t>  (i=0,1,…,255)</a:t>
            </a:r>
          </a:p>
        </p:txBody>
      </p:sp>
      <p:sp>
        <p:nvSpPr>
          <p:cNvPr id="288776" name="Rectangle 8"/>
          <p:cNvSpPr>
            <a:spLocks noChangeArrowheads="1"/>
          </p:cNvSpPr>
          <p:nvPr/>
        </p:nvSpPr>
        <p:spPr bwMode="auto">
          <a:xfrm>
            <a:off x="179388" y="2060575"/>
            <a:ext cx="8435975" cy="156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zh-CN" sz="3200">
              <a:solidFill>
                <a:srgbClr val="FFCC99"/>
              </a:solidFill>
              <a:latin typeface="黑体" pitchFamily="2" charset="-122"/>
              <a:ea typeface="黑体" pitchFamily="2" charset="-122"/>
            </a:endParaRPr>
          </a:p>
        </p:txBody>
      </p:sp>
      <p:sp>
        <p:nvSpPr>
          <p:cNvPr id="288777" name="Rectangle 9"/>
          <p:cNvSpPr>
            <a:spLocks noGrp="1" noChangeArrowheads="1"/>
          </p:cNvSpPr>
          <p:nvPr>
            <p:ph type="title"/>
          </p:nvPr>
        </p:nvSpPr>
        <p:spPr>
          <a:xfrm>
            <a:off x="457200" y="277813"/>
            <a:ext cx="8291513" cy="1279525"/>
          </a:xfrm>
        </p:spPr>
        <p:txBody>
          <a:bodyPr/>
          <a:lstStyle/>
          <a:p>
            <a:pPr algn="ctr">
              <a:lnSpc>
                <a:spcPct val="120000"/>
              </a:lnSpc>
            </a:pPr>
            <a:r>
              <a:rPr lang="zh-CN" altLang="en-US" sz="3200" dirty="0">
                <a:solidFill>
                  <a:srgbClr val="FFCC99"/>
                </a:solidFill>
                <a:effectLst/>
                <a:latin typeface="黑体" pitchFamily="2" charset="-122"/>
                <a:ea typeface="黑体" pitchFamily="2" charset="-122"/>
              </a:rPr>
              <a:t>直方图均衡化方法实现</a:t>
            </a:r>
            <a:br>
              <a:rPr lang="zh-CN" altLang="en-US" sz="3200" dirty="0">
                <a:solidFill>
                  <a:srgbClr val="FFCC99"/>
                </a:solidFill>
                <a:effectLst/>
                <a:latin typeface="黑体" pitchFamily="2" charset="-122"/>
                <a:ea typeface="黑体" pitchFamily="2" charset="-122"/>
              </a:rPr>
            </a:br>
            <a:r>
              <a:rPr lang="zh-CN" altLang="en-US" sz="3200" dirty="0">
                <a:solidFill>
                  <a:srgbClr val="FFCC99"/>
                </a:solidFill>
                <a:effectLst/>
                <a:latin typeface="黑体" pitchFamily="2" charset="-122"/>
                <a:ea typeface="黑体" pitchFamily="2" charset="-122"/>
              </a:rPr>
              <a:t>             </a:t>
            </a:r>
            <a:r>
              <a:rPr lang="en-US" altLang="zh-CN" sz="3200" dirty="0">
                <a:solidFill>
                  <a:srgbClr val="FFCC99"/>
                </a:solidFill>
                <a:effectLst/>
                <a:latin typeface="Arial"/>
                <a:ea typeface="黑体" pitchFamily="2" charset="-122"/>
              </a:rPr>
              <a:t>——</a:t>
            </a:r>
            <a:r>
              <a:rPr lang="en-US" altLang="zh-CN" sz="3200" dirty="0">
                <a:solidFill>
                  <a:srgbClr val="FFCC99"/>
                </a:solidFill>
                <a:effectLst/>
                <a:latin typeface="黑体" pitchFamily="2" charset="-122"/>
                <a:ea typeface="黑体" pitchFamily="2" charset="-122"/>
              </a:rPr>
              <a:t> </a:t>
            </a:r>
            <a:r>
              <a:rPr lang="en-US" altLang="zh-CN" sz="2800" dirty="0">
                <a:solidFill>
                  <a:srgbClr val="FFCC99"/>
                </a:solidFill>
                <a:effectLst/>
                <a:latin typeface="黑体" pitchFamily="2" charset="-122"/>
                <a:ea typeface="黑体" pitchFamily="2" charset="-122"/>
              </a:rPr>
              <a:t>2.</a:t>
            </a:r>
            <a:r>
              <a:rPr lang="zh-CN" altLang="en-US" sz="2800" dirty="0">
                <a:solidFill>
                  <a:srgbClr val="FFCC99"/>
                </a:solidFill>
                <a:effectLst/>
                <a:latin typeface="黑体" pitchFamily="2" charset="-122"/>
                <a:ea typeface="黑体" pitchFamily="2" charset="-122"/>
              </a:rPr>
              <a:t>计算原图的灰度分布概率</a:t>
            </a:r>
          </a:p>
        </p:txBody>
      </p:sp>
    </p:spTree>
    <p:extLst>
      <p:ext uri="{BB962C8B-B14F-4D97-AF65-F5344CB8AC3E}">
        <p14:creationId xmlns:p14="http://schemas.microsoft.com/office/powerpoint/2010/main" val="278196457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88771">
                                            <p:txEl>
                                              <p:pRg st="0" end="0"/>
                                            </p:txEl>
                                          </p:spTgt>
                                        </p:tgtEl>
                                        <p:attrNameLst>
                                          <p:attrName>style.visibility</p:attrName>
                                        </p:attrNameLst>
                                      </p:cBhvr>
                                      <p:to>
                                        <p:strVal val="visible"/>
                                      </p:to>
                                    </p:set>
                                    <p:animEffect transition="in" filter="checkerboard(across)">
                                      <p:cBhvr>
                                        <p:cTn id="7" dur="500"/>
                                        <p:tgtEl>
                                          <p:spTgt spid="288771">
                                            <p:txEl>
                                              <p:pRg st="0" end="0"/>
                                            </p:txEl>
                                          </p:spTgt>
                                        </p:tgtEl>
                                      </p:cBhvr>
                                    </p:animEffect>
                                  </p:childTnLst>
                                </p:cTn>
                              </p:par>
                              <p:par>
                                <p:cTn id="8" presetID="5" presetClass="entr" presetSubtype="10" fill="hold" nodeType="withEffect">
                                  <p:stCondLst>
                                    <p:cond delay="0"/>
                                  </p:stCondLst>
                                  <p:childTnLst>
                                    <p:set>
                                      <p:cBhvr>
                                        <p:cTn id="9" dur="1" fill="hold">
                                          <p:stCondLst>
                                            <p:cond delay="0"/>
                                          </p:stCondLst>
                                        </p:cTn>
                                        <p:tgtEl>
                                          <p:spTgt spid="288771">
                                            <p:txEl>
                                              <p:pRg st="1" end="1"/>
                                            </p:txEl>
                                          </p:spTgt>
                                        </p:tgtEl>
                                        <p:attrNameLst>
                                          <p:attrName>style.visibility</p:attrName>
                                        </p:attrNameLst>
                                      </p:cBhvr>
                                      <p:to>
                                        <p:strVal val="visible"/>
                                      </p:to>
                                    </p:set>
                                    <p:animEffect transition="in" filter="checkerboard(across)">
                                      <p:cBhvr>
                                        <p:cTn id="10" dur="500"/>
                                        <p:tgtEl>
                                          <p:spTgt spid="288771">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288771">
                                            <p:txEl>
                                              <p:pRg st="3" end="3"/>
                                            </p:txEl>
                                          </p:spTgt>
                                        </p:tgtEl>
                                        <p:attrNameLst>
                                          <p:attrName>style.visibility</p:attrName>
                                        </p:attrNameLst>
                                      </p:cBhvr>
                                      <p:to>
                                        <p:strVal val="visible"/>
                                      </p:to>
                                    </p:set>
                                    <p:animEffect transition="in" filter="checkerboard(across)">
                                      <p:cBhvr>
                                        <p:cTn id="15" dur="500"/>
                                        <p:tgtEl>
                                          <p:spTgt spid="288771">
                                            <p:txEl>
                                              <p:pRg st="3" end="3"/>
                                            </p:txEl>
                                          </p:spTgt>
                                        </p:tgtEl>
                                      </p:cBhvr>
                                    </p:animEffect>
                                  </p:childTnLst>
                                </p:cTn>
                              </p:par>
                              <p:par>
                                <p:cTn id="16" presetID="5" presetClass="entr" presetSubtype="10" fill="hold" nodeType="withEffect">
                                  <p:stCondLst>
                                    <p:cond delay="0"/>
                                  </p:stCondLst>
                                  <p:childTnLst>
                                    <p:set>
                                      <p:cBhvr>
                                        <p:cTn id="17" dur="1" fill="hold">
                                          <p:stCondLst>
                                            <p:cond delay="0"/>
                                          </p:stCondLst>
                                        </p:cTn>
                                        <p:tgtEl>
                                          <p:spTgt spid="288771">
                                            <p:txEl>
                                              <p:pRg st="4" end="4"/>
                                            </p:txEl>
                                          </p:spTgt>
                                        </p:tgtEl>
                                        <p:attrNameLst>
                                          <p:attrName>style.visibility</p:attrName>
                                        </p:attrNameLst>
                                      </p:cBhvr>
                                      <p:to>
                                        <p:strVal val="visible"/>
                                      </p:to>
                                    </p:set>
                                    <p:animEffect transition="in" filter="checkerboard(across)">
                                      <p:cBhvr>
                                        <p:cTn id="18" dur="500"/>
                                        <p:tgtEl>
                                          <p:spTgt spid="28877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a:xfrm>
            <a:off x="250825" y="1628775"/>
            <a:ext cx="1009650" cy="792163"/>
          </a:xfrm>
        </p:spPr>
        <p:txBody>
          <a:bodyPr/>
          <a:lstStyle/>
          <a:p>
            <a:pPr algn="l"/>
            <a:r>
              <a:rPr lang="en-US" altLang="zh-CN" sz="3600" b="1">
                <a:effectLst/>
                <a:latin typeface="华文细黑" pitchFamily="2" charset="-122"/>
                <a:ea typeface="华文细黑" pitchFamily="2" charset="-122"/>
              </a:rPr>
              <a:t> </a:t>
            </a:r>
            <a:r>
              <a:rPr lang="zh-CN" altLang="en-US" sz="3600" b="1">
                <a:solidFill>
                  <a:srgbClr val="FF99FF"/>
                </a:solidFill>
                <a:effectLst/>
                <a:latin typeface="华文细黑" pitchFamily="2" charset="-122"/>
                <a:ea typeface="华文细黑" pitchFamily="2" charset="-122"/>
              </a:rPr>
              <a:t>例</a:t>
            </a:r>
          </a:p>
        </p:txBody>
      </p:sp>
      <p:grpSp>
        <p:nvGrpSpPr>
          <p:cNvPr id="291132" name="Group 316"/>
          <p:cNvGrpSpPr>
            <a:grpSpLocks/>
          </p:cNvGrpSpPr>
          <p:nvPr/>
        </p:nvGrpSpPr>
        <p:grpSpPr bwMode="auto">
          <a:xfrm>
            <a:off x="1403350" y="2420938"/>
            <a:ext cx="5761038" cy="1173162"/>
            <a:chOff x="884" y="1525"/>
            <a:chExt cx="3629" cy="739"/>
          </a:xfrm>
        </p:grpSpPr>
        <p:graphicFrame>
          <p:nvGraphicFramePr>
            <p:cNvPr id="291126" name="Object 310"/>
            <p:cNvGraphicFramePr>
              <a:graphicFrameLocks noChangeAspect="1"/>
            </p:cNvGraphicFramePr>
            <p:nvPr/>
          </p:nvGraphicFramePr>
          <p:xfrm>
            <a:off x="884" y="1525"/>
            <a:ext cx="3629" cy="334"/>
          </p:xfrm>
          <a:graphic>
            <a:graphicData uri="http://schemas.openxmlformats.org/presentationml/2006/ole">
              <mc:AlternateContent xmlns:mc="http://schemas.openxmlformats.org/markup-compatibility/2006">
                <mc:Choice xmlns:v="urn:schemas-microsoft-com:vml" Requires="v">
                  <p:oleObj spid="_x0000_s10286" name="Equation" r:id="rId4" imgW="1511280" imgH="203040" progId="Equation.DSMT4">
                    <p:embed/>
                  </p:oleObj>
                </mc:Choice>
                <mc:Fallback>
                  <p:oleObj name="Equation" r:id="rId4" imgW="1511280" imgH="2030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4" y="1525"/>
                          <a:ext cx="3629" cy="3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1124" name="Text Box 308"/>
            <p:cNvSpPr txBox="1">
              <a:spLocks noChangeArrowheads="1"/>
            </p:cNvSpPr>
            <p:nvPr/>
          </p:nvSpPr>
          <p:spPr bwMode="auto">
            <a:xfrm>
              <a:off x="1837" y="2024"/>
              <a:ext cx="816" cy="23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黑体" pitchFamily="2" charset="-122"/>
                  <a:ea typeface="黑体" pitchFamily="2" charset="-122"/>
                </a:rPr>
                <a:t>hs=h/25</a:t>
              </a:r>
            </a:p>
          </p:txBody>
        </p:sp>
        <p:sp>
          <p:nvSpPr>
            <p:cNvPr id="291127" name="AutoShape 311"/>
            <p:cNvSpPr>
              <a:spLocks noChangeArrowheads="1"/>
            </p:cNvSpPr>
            <p:nvPr/>
          </p:nvSpPr>
          <p:spPr bwMode="auto">
            <a:xfrm>
              <a:off x="2701" y="2024"/>
              <a:ext cx="816" cy="240"/>
            </a:xfrm>
            <a:prstGeom prst="downArrow">
              <a:avLst>
                <a:gd name="adj1" fmla="val 50000"/>
                <a:gd name="adj2" fmla="val 25000"/>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291128" name="Object 312"/>
          <p:cNvGraphicFramePr>
            <a:graphicFrameLocks noChangeAspect="1"/>
          </p:cNvGraphicFramePr>
          <p:nvPr/>
        </p:nvGraphicFramePr>
        <p:xfrm>
          <a:off x="395288" y="3933825"/>
          <a:ext cx="8153400" cy="455613"/>
        </p:xfrm>
        <a:graphic>
          <a:graphicData uri="http://schemas.openxmlformats.org/presentationml/2006/ole">
            <mc:AlternateContent xmlns:mc="http://schemas.openxmlformats.org/markup-compatibility/2006">
              <mc:Choice xmlns:v="urn:schemas-microsoft-com:vml" Requires="v">
                <p:oleObj spid="_x0000_s10287" name="Equation" r:id="rId6" imgW="3898800" imgH="203040" progId="Equation.DSMT4">
                  <p:embed/>
                </p:oleObj>
              </mc:Choice>
              <mc:Fallback>
                <p:oleObj name="Equation" r:id="rId6" imgW="3898800" imgH="2030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5288" y="3933825"/>
                        <a:ext cx="8153400"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1131" name="Rectangle 315"/>
          <p:cNvSpPr>
            <a:spLocks noChangeArrowheads="1"/>
          </p:cNvSpPr>
          <p:nvPr/>
        </p:nvSpPr>
        <p:spPr bwMode="auto">
          <a:xfrm>
            <a:off x="457200" y="277813"/>
            <a:ext cx="8291513" cy="127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lnSpc>
                <a:spcPct val="120000"/>
              </a:lnSpc>
            </a:pPr>
            <a:r>
              <a:rPr lang="zh-CN" altLang="en-US" sz="3200" dirty="0">
                <a:solidFill>
                  <a:srgbClr val="FFCC99"/>
                </a:solidFill>
                <a:latin typeface="黑体" pitchFamily="2" charset="-122"/>
                <a:ea typeface="黑体" pitchFamily="2" charset="-122"/>
              </a:rPr>
              <a:t>直方图均衡化方法实现</a:t>
            </a:r>
            <a:br>
              <a:rPr lang="zh-CN" altLang="en-US" sz="3200" dirty="0">
                <a:solidFill>
                  <a:srgbClr val="FFCC99"/>
                </a:solidFill>
                <a:latin typeface="黑体" pitchFamily="2" charset="-122"/>
                <a:ea typeface="黑体" pitchFamily="2" charset="-122"/>
              </a:rPr>
            </a:br>
            <a:r>
              <a:rPr lang="zh-CN" altLang="en-US" sz="3200" dirty="0">
                <a:solidFill>
                  <a:srgbClr val="FFCC99"/>
                </a:solidFill>
                <a:latin typeface="黑体" pitchFamily="2" charset="-122"/>
                <a:ea typeface="黑体" pitchFamily="2" charset="-122"/>
              </a:rPr>
              <a:t>             </a:t>
            </a:r>
            <a:r>
              <a:rPr lang="en-US" altLang="zh-CN" sz="3200" dirty="0">
                <a:solidFill>
                  <a:srgbClr val="FFCC99"/>
                </a:solidFill>
                <a:latin typeface="Arial"/>
                <a:ea typeface="黑体" pitchFamily="2" charset="-122"/>
              </a:rPr>
              <a:t>——</a:t>
            </a:r>
            <a:r>
              <a:rPr lang="en-US" altLang="zh-CN" sz="3200" dirty="0">
                <a:solidFill>
                  <a:srgbClr val="FFCC99"/>
                </a:solidFill>
                <a:latin typeface="黑体" pitchFamily="2" charset="-122"/>
                <a:ea typeface="黑体" pitchFamily="2" charset="-122"/>
              </a:rPr>
              <a:t> </a:t>
            </a:r>
            <a:r>
              <a:rPr lang="en-US" altLang="zh-CN" sz="2800" dirty="0">
                <a:solidFill>
                  <a:srgbClr val="FFCC99"/>
                </a:solidFill>
                <a:latin typeface="黑体" pitchFamily="2" charset="-122"/>
                <a:ea typeface="黑体" pitchFamily="2" charset="-122"/>
              </a:rPr>
              <a:t>2.</a:t>
            </a:r>
            <a:r>
              <a:rPr lang="zh-CN" altLang="en-US" sz="2800" dirty="0">
                <a:solidFill>
                  <a:srgbClr val="FFCC99"/>
                </a:solidFill>
                <a:latin typeface="黑体" pitchFamily="2" charset="-122"/>
                <a:ea typeface="黑体" pitchFamily="2" charset="-122"/>
              </a:rPr>
              <a:t>计算原图的灰度分布概率</a:t>
            </a:r>
          </a:p>
        </p:txBody>
      </p:sp>
      <p:sp>
        <p:nvSpPr>
          <p:cNvPr id="291133" name="Text Box 317"/>
          <p:cNvSpPr txBox="1">
            <a:spLocks noChangeArrowheads="1"/>
          </p:cNvSpPr>
          <p:nvPr/>
        </p:nvSpPr>
        <p:spPr bwMode="auto">
          <a:xfrm>
            <a:off x="611188" y="4437063"/>
            <a:ext cx="79930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=[0.12, 0.08, </a:t>
            </a:r>
            <a:r>
              <a:rPr lang="en-US" altLang="zh-CN" sz="2400">
                <a:solidFill>
                  <a:srgbClr val="FF0066"/>
                </a:solidFill>
              </a:rPr>
              <a:t>0.16, 0.16</a:t>
            </a:r>
            <a:r>
              <a:rPr lang="en-US" altLang="zh-CN" sz="2400"/>
              <a:t>, </a:t>
            </a:r>
            <a:r>
              <a:rPr lang="en-US" altLang="zh-CN" sz="2400">
                <a:solidFill>
                  <a:srgbClr val="66FF99"/>
                </a:solidFill>
              </a:rPr>
              <a:t>0.04, 0.04</a:t>
            </a:r>
            <a:r>
              <a:rPr lang="en-US" altLang="zh-CN" sz="2400"/>
              <a:t>, </a:t>
            </a:r>
            <a:r>
              <a:rPr lang="en-US" altLang="zh-CN" sz="2400">
                <a:solidFill>
                  <a:srgbClr val="FF0066"/>
                </a:solidFill>
              </a:rPr>
              <a:t>0.16</a:t>
            </a:r>
            <a:r>
              <a:rPr lang="en-US" altLang="zh-CN" sz="2400"/>
              <a:t>, </a:t>
            </a:r>
            <a:r>
              <a:rPr lang="en-US" altLang="zh-CN" sz="2400">
                <a:solidFill>
                  <a:srgbClr val="66FF99"/>
                </a:solidFill>
              </a:rPr>
              <a:t>0.04</a:t>
            </a:r>
            <a:r>
              <a:rPr lang="en-US" altLang="zh-CN" sz="2400"/>
              <a:t>, 0.08, 0.12]</a:t>
            </a:r>
          </a:p>
        </p:txBody>
      </p:sp>
      <p:sp>
        <p:nvSpPr>
          <p:cNvPr id="291134" name="Text Box 318"/>
          <p:cNvSpPr txBox="1">
            <a:spLocks noChangeArrowheads="1"/>
          </p:cNvSpPr>
          <p:nvPr/>
        </p:nvSpPr>
        <p:spPr bwMode="auto">
          <a:xfrm>
            <a:off x="250825" y="5013325"/>
            <a:ext cx="84963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latin typeface="华文细黑" pitchFamily="2" charset="-122"/>
                <a:ea typeface="华文细黑" pitchFamily="2" charset="-122"/>
              </a:rPr>
              <a:t>灰度级 </a:t>
            </a:r>
            <a:r>
              <a:rPr lang="zh-CN" altLang="en-US"/>
              <a:t>  </a:t>
            </a:r>
            <a:r>
              <a:rPr lang="en-US" altLang="zh-CN"/>
              <a:t>0          1          </a:t>
            </a:r>
            <a:r>
              <a:rPr lang="en-US" altLang="zh-CN">
                <a:solidFill>
                  <a:srgbClr val="FF0066"/>
                </a:solidFill>
              </a:rPr>
              <a:t>2         3</a:t>
            </a:r>
            <a:r>
              <a:rPr lang="en-US" altLang="zh-CN"/>
              <a:t>         </a:t>
            </a:r>
            <a:r>
              <a:rPr lang="en-US" altLang="zh-CN">
                <a:solidFill>
                  <a:srgbClr val="00CC00"/>
                </a:solidFill>
              </a:rPr>
              <a:t>4           5</a:t>
            </a:r>
            <a:r>
              <a:rPr lang="en-US" altLang="zh-CN"/>
              <a:t>          </a:t>
            </a:r>
            <a:r>
              <a:rPr lang="en-US" altLang="zh-CN">
                <a:solidFill>
                  <a:srgbClr val="FF0066"/>
                </a:solidFill>
              </a:rPr>
              <a:t>6</a:t>
            </a:r>
            <a:r>
              <a:rPr lang="en-US" altLang="zh-CN"/>
              <a:t>          </a:t>
            </a:r>
            <a:r>
              <a:rPr lang="en-US" altLang="zh-CN">
                <a:solidFill>
                  <a:srgbClr val="00CC00"/>
                </a:solidFill>
              </a:rPr>
              <a:t>7</a:t>
            </a:r>
            <a:r>
              <a:rPr lang="en-US" altLang="zh-CN"/>
              <a:t>           8           9</a:t>
            </a:r>
          </a:p>
        </p:txBody>
      </p:sp>
    </p:spTree>
    <p:extLst>
      <p:ext uri="{BB962C8B-B14F-4D97-AF65-F5344CB8AC3E}">
        <p14:creationId xmlns:p14="http://schemas.microsoft.com/office/powerpoint/2010/main" val="173894742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0818"/>
                                        </p:tgtEl>
                                        <p:attrNameLst>
                                          <p:attrName>style.visibility</p:attrName>
                                        </p:attrNameLst>
                                      </p:cBhvr>
                                      <p:to>
                                        <p:strVal val="visible"/>
                                      </p:to>
                                    </p:set>
                                    <p:animEffect transition="in" filter="blinds(horizontal)">
                                      <p:cBhvr>
                                        <p:cTn id="7" dur="500"/>
                                        <p:tgtEl>
                                          <p:spTgt spid="2908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91132"/>
                                        </p:tgtEl>
                                        <p:attrNameLst>
                                          <p:attrName>style.visibility</p:attrName>
                                        </p:attrNameLst>
                                      </p:cBhvr>
                                      <p:to>
                                        <p:strVal val="visible"/>
                                      </p:to>
                                    </p:set>
                                    <p:animEffect transition="in" filter="blinds(horizontal)">
                                      <p:cBhvr>
                                        <p:cTn id="12" dur="500"/>
                                        <p:tgtEl>
                                          <p:spTgt spid="29113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nodeType="clickEffect">
                                  <p:stCondLst>
                                    <p:cond delay="0"/>
                                  </p:stCondLst>
                                  <p:childTnLst>
                                    <p:set>
                                      <p:cBhvr>
                                        <p:cTn id="16" dur="1" fill="hold">
                                          <p:stCondLst>
                                            <p:cond delay="0"/>
                                          </p:stCondLst>
                                        </p:cTn>
                                        <p:tgtEl>
                                          <p:spTgt spid="291128"/>
                                        </p:tgtEl>
                                        <p:attrNameLst>
                                          <p:attrName>style.visibility</p:attrName>
                                        </p:attrNameLst>
                                      </p:cBhvr>
                                      <p:to>
                                        <p:strVal val="visible"/>
                                      </p:to>
                                    </p:set>
                                    <p:anim calcmode="lin" valueType="num">
                                      <p:cBhvr additive="base">
                                        <p:cTn id="17" dur="500" fill="hold"/>
                                        <p:tgtEl>
                                          <p:spTgt spid="291128"/>
                                        </p:tgtEl>
                                        <p:attrNameLst>
                                          <p:attrName>ppt_x</p:attrName>
                                        </p:attrNameLst>
                                      </p:cBhvr>
                                      <p:tavLst>
                                        <p:tav tm="0">
                                          <p:val>
                                            <p:strVal val="0-#ppt_w/2"/>
                                          </p:val>
                                        </p:tav>
                                        <p:tav tm="100000">
                                          <p:val>
                                            <p:strVal val="#ppt_x"/>
                                          </p:val>
                                        </p:tav>
                                      </p:tavLst>
                                    </p:anim>
                                    <p:anim calcmode="lin" valueType="num">
                                      <p:cBhvr additive="base">
                                        <p:cTn id="18" dur="500" fill="hold"/>
                                        <p:tgtEl>
                                          <p:spTgt spid="291128"/>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91133"/>
                                        </p:tgtEl>
                                        <p:attrNameLst>
                                          <p:attrName>style.visibility</p:attrName>
                                        </p:attrNameLst>
                                      </p:cBhvr>
                                      <p:to>
                                        <p:strVal val="visible"/>
                                      </p:to>
                                    </p:set>
                                    <p:animEffect transition="in" filter="blinds(horizontal)">
                                      <p:cBhvr>
                                        <p:cTn id="23" dur="500"/>
                                        <p:tgtEl>
                                          <p:spTgt spid="291133"/>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91134"/>
                                        </p:tgtEl>
                                        <p:attrNameLst>
                                          <p:attrName>style.visibility</p:attrName>
                                        </p:attrNameLst>
                                      </p:cBhvr>
                                      <p:to>
                                        <p:strVal val="visible"/>
                                      </p:to>
                                    </p:set>
                                    <p:animEffect transition="in" filter="blinds(horizontal)">
                                      <p:cBhvr>
                                        <p:cTn id="28" dur="500"/>
                                        <p:tgtEl>
                                          <p:spTgt spid="291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18" grpId="0"/>
      <p:bldP spid="291133" grpId="0"/>
      <p:bldP spid="291134" grpId="0"/>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2867" name="Rectangle 1027"/>
          <p:cNvSpPr>
            <a:spLocks noGrp="1" noChangeArrowheads="1"/>
          </p:cNvSpPr>
          <p:nvPr>
            <p:ph type="body" sz="half" idx="1"/>
          </p:nvPr>
        </p:nvSpPr>
        <p:spPr>
          <a:xfrm>
            <a:off x="323850" y="2060575"/>
            <a:ext cx="7172325" cy="963613"/>
          </a:xfrm>
        </p:spPr>
        <p:txBody>
          <a:bodyPr/>
          <a:lstStyle/>
          <a:p>
            <a:r>
              <a:rPr lang="zh-CN" altLang="en-US" b="1">
                <a:effectLst/>
                <a:latin typeface="华文细黑" pitchFamily="2" charset="-122"/>
                <a:ea typeface="华文细黑" pitchFamily="2" charset="-122"/>
              </a:rPr>
              <a:t>设图像各灰度级的累计分布</a:t>
            </a:r>
            <a:r>
              <a:rPr lang="en-US" altLang="zh-CN" b="1">
                <a:effectLst/>
                <a:latin typeface="华文细黑" pitchFamily="2" charset="-122"/>
                <a:ea typeface="华文细黑" pitchFamily="2" charset="-122"/>
              </a:rPr>
              <a:t>h</a:t>
            </a:r>
            <a:r>
              <a:rPr lang="en-US" altLang="zh-CN" sz="2400" b="1">
                <a:effectLst/>
                <a:latin typeface="华文细黑" pitchFamily="2" charset="-122"/>
                <a:ea typeface="华文细黑" pitchFamily="2" charset="-122"/>
              </a:rPr>
              <a:t>p</a:t>
            </a:r>
            <a:r>
              <a:rPr lang="zh-CN" altLang="en-US" b="1">
                <a:effectLst/>
                <a:latin typeface="华文细黑" pitchFamily="2" charset="-122"/>
                <a:ea typeface="华文细黑" pitchFamily="2" charset="-122"/>
              </a:rPr>
              <a:t>。</a:t>
            </a:r>
          </a:p>
          <a:p>
            <a:pPr>
              <a:buFont typeface="Wingdings" pitchFamily="2" charset="2"/>
              <a:buNone/>
            </a:pPr>
            <a:r>
              <a:rPr lang="zh-CN" altLang="en-US" sz="2000"/>
              <a:t>      </a:t>
            </a:r>
          </a:p>
        </p:txBody>
      </p:sp>
      <p:graphicFrame>
        <p:nvGraphicFramePr>
          <p:cNvPr id="292868" name="Object 1028"/>
          <p:cNvGraphicFramePr>
            <a:graphicFrameLocks noGrp="1" noChangeAspect="1"/>
          </p:cNvGraphicFramePr>
          <p:nvPr>
            <p:ph sz="quarter" idx="2"/>
          </p:nvPr>
        </p:nvGraphicFramePr>
        <p:xfrm>
          <a:off x="1692275" y="3141663"/>
          <a:ext cx="2673350" cy="1165225"/>
        </p:xfrm>
        <a:graphic>
          <a:graphicData uri="http://schemas.openxmlformats.org/presentationml/2006/ole">
            <mc:AlternateContent xmlns:mc="http://schemas.openxmlformats.org/markup-compatibility/2006">
              <mc:Choice xmlns:v="urn:schemas-microsoft-com:vml" Requires="v">
                <p:oleObj spid="_x0000_s11310" name="Equation" r:id="rId4" imgW="990360" imgH="431640" progId="Equation.DSMT4">
                  <p:embed/>
                </p:oleObj>
              </mc:Choice>
              <mc:Fallback>
                <p:oleObj name="Equation" r:id="rId4" imgW="990360" imgH="4316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2275" y="3141663"/>
                        <a:ext cx="2673350" cy="1165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2873" name="Object 1033"/>
          <p:cNvGraphicFramePr>
            <a:graphicFrameLocks noGrp="1" noChangeAspect="1"/>
          </p:cNvGraphicFramePr>
          <p:nvPr>
            <p:ph sz="quarter" idx="3"/>
          </p:nvPr>
        </p:nvGraphicFramePr>
        <p:xfrm>
          <a:off x="4500563" y="4724400"/>
          <a:ext cx="2476500" cy="474663"/>
        </p:xfrm>
        <a:graphic>
          <a:graphicData uri="http://schemas.openxmlformats.org/presentationml/2006/ole">
            <mc:AlternateContent xmlns:mc="http://schemas.openxmlformats.org/markup-compatibility/2006">
              <mc:Choice xmlns:v="urn:schemas-microsoft-com:vml" Requires="v">
                <p:oleObj spid="_x0000_s11311" name="Equation" r:id="rId6" imgW="990360" imgH="190440" progId="Equation.DSMT4">
                  <p:embed/>
                </p:oleObj>
              </mc:Choice>
              <mc:Fallback>
                <p:oleObj name="Equation" r:id="rId6" imgW="990360" imgH="1904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0563" y="4724400"/>
                        <a:ext cx="2476500" cy="474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2876" name="Rectangle 1036"/>
          <p:cNvSpPr>
            <a:spLocks noChangeArrowheads="1"/>
          </p:cNvSpPr>
          <p:nvPr/>
        </p:nvSpPr>
        <p:spPr bwMode="auto">
          <a:xfrm>
            <a:off x="250825" y="404813"/>
            <a:ext cx="8108950"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pPr>
            <a:r>
              <a:rPr lang="zh-CN" altLang="en-US" sz="3200" dirty="0">
                <a:solidFill>
                  <a:srgbClr val="FFCC99"/>
                </a:solidFill>
                <a:latin typeface="黑体" pitchFamily="2" charset="-122"/>
                <a:ea typeface="黑体" pitchFamily="2" charset="-122"/>
              </a:rPr>
              <a:t>直方图均衡化方法实现</a:t>
            </a:r>
            <a:br>
              <a:rPr lang="zh-CN" altLang="en-US" sz="3200" dirty="0">
                <a:solidFill>
                  <a:srgbClr val="FFCC99"/>
                </a:solidFill>
                <a:latin typeface="黑体" pitchFamily="2" charset="-122"/>
                <a:ea typeface="黑体" pitchFamily="2" charset="-122"/>
              </a:rPr>
            </a:br>
            <a:r>
              <a:rPr lang="zh-CN" altLang="en-US" sz="3200" dirty="0">
                <a:solidFill>
                  <a:srgbClr val="FFCC99"/>
                </a:solidFill>
                <a:latin typeface="黑体" pitchFamily="2" charset="-122"/>
                <a:ea typeface="黑体" pitchFamily="2" charset="-122"/>
              </a:rPr>
              <a:t>             </a:t>
            </a:r>
            <a:r>
              <a:rPr lang="en-US" altLang="zh-CN" sz="3200" dirty="0">
                <a:solidFill>
                  <a:srgbClr val="FFCC99"/>
                </a:solidFill>
                <a:latin typeface="Arial"/>
                <a:ea typeface="黑体" pitchFamily="2" charset="-122"/>
              </a:rPr>
              <a:t>——</a:t>
            </a:r>
            <a:r>
              <a:rPr lang="en-US" altLang="zh-CN" sz="3200" dirty="0">
                <a:solidFill>
                  <a:srgbClr val="FFCC99"/>
                </a:solidFill>
                <a:latin typeface="黑体" pitchFamily="2" charset="-122"/>
                <a:ea typeface="黑体" pitchFamily="2" charset="-122"/>
              </a:rPr>
              <a:t> </a:t>
            </a:r>
            <a:r>
              <a:rPr lang="en-US" altLang="zh-CN" sz="2800" dirty="0">
                <a:solidFill>
                  <a:srgbClr val="FFCC99"/>
                </a:solidFill>
                <a:latin typeface="黑体" pitchFamily="2" charset="-122"/>
                <a:ea typeface="黑体" pitchFamily="2" charset="-122"/>
              </a:rPr>
              <a:t>3.</a:t>
            </a:r>
            <a:r>
              <a:rPr lang="zh-CN" altLang="en-US" sz="2800" dirty="0">
                <a:solidFill>
                  <a:srgbClr val="FFCC99"/>
                </a:solidFill>
                <a:latin typeface="黑体" pitchFamily="2" charset="-122"/>
                <a:ea typeface="黑体" pitchFamily="2" charset="-122"/>
              </a:rPr>
              <a:t>计算原图灰度的累计分布</a:t>
            </a:r>
          </a:p>
        </p:txBody>
      </p:sp>
    </p:spTree>
    <p:extLst>
      <p:ext uri="{BB962C8B-B14F-4D97-AF65-F5344CB8AC3E}">
        <p14:creationId xmlns:p14="http://schemas.microsoft.com/office/powerpoint/2010/main" val="33375113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1026"/>
          <p:cNvSpPr>
            <a:spLocks noGrp="1" noChangeArrowheads="1"/>
          </p:cNvSpPr>
          <p:nvPr>
            <p:ph type="title"/>
          </p:nvPr>
        </p:nvSpPr>
        <p:spPr>
          <a:xfrm>
            <a:off x="107950" y="1989138"/>
            <a:ext cx="862013" cy="720725"/>
          </a:xfrm>
        </p:spPr>
        <p:txBody>
          <a:bodyPr/>
          <a:lstStyle/>
          <a:p>
            <a:pPr algn="l"/>
            <a:r>
              <a:rPr lang="en-US" altLang="zh-CN">
                <a:solidFill>
                  <a:srgbClr val="FF99FF"/>
                </a:solidFill>
              </a:rPr>
              <a:t> </a:t>
            </a:r>
            <a:r>
              <a:rPr lang="zh-CN" altLang="en-US" sz="3200">
                <a:solidFill>
                  <a:srgbClr val="FF99FF"/>
                </a:solidFill>
                <a:effectLst/>
                <a:latin typeface="黑体" pitchFamily="2" charset="-122"/>
                <a:ea typeface="黑体" pitchFamily="2" charset="-122"/>
              </a:rPr>
              <a:t>例</a:t>
            </a:r>
          </a:p>
        </p:txBody>
      </p:sp>
      <p:sp>
        <p:nvSpPr>
          <p:cNvPr id="297147" name="AutoShape 1211"/>
          <p:cNvSpPr>
            <a:spLocks noChangeArrowheads="1"/>
          </p:cNvSpPr>
          <p:nvPr/>
        </p:nvSpPr>
        <p:spPr bwMode="auto">
          <a:xfrm>
            <a:off x="3492500" y="3933825"/>
            <a:ext cx="914400" cy="381000"/>
          </a:xfrm>
          <a:prstGeom prst="downArrow">
            <a:avLst>
              <a:gd name="adj1" fmla="val 50000"/>
              <a:gd name="adj2" fmla="val 25000"/>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149" name="Rectangle 1213"/>
          <p:cNvSpPr>
            <a:spLocks noChangeArrowheads="1"/>
          </p:cNvSpPr>
          <p:nvPr/>
        </p:nvSpPr>
        <p:spPr bwMode="auto">
          <a:xfrm>
            <a:off x="250825" y="404813"/>
            <a:ext cx="8108950" cy="1260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120000"/>
              </a:lnSpc>
            </a:pPr>
            <a:r>
              <a:rPr lang="zh-CN" altLang="en-US" sz="3200" dirty="0">
                <a:solidFill>
                  <a:srgbClr val="FFCC99"/>
                </a:solidFill>
                <a:latin typeface="黑体" pitchFamily="2" charset="-122"/>
                <a:ea typeface="黑体" pitchFamily="2" charset="-122"/>
              </a:rPr>
              <a:t>直方图均衡化方法实现</a:t>
            </a:r>
            <a:br>
              <a:rPr lang="zh-CN" altLang="en-US" sz="3200" dirty="0">
                <a:solidFill>
                  <a:srgbClr val="FFCC99"/>
                </a:solidFill>
                <a:latin typeface="黑体" pitchFamily="2" charset="-122"/>
                <a:ea typeface="黑体" pitchFamily="2" charset="-122"/>
              </a:rPr>
            </a:br>
            <a:r>
              <a:rPr lang="zh-CN" altLang="en-US" sz="3200" dirty="0">
                <a:solidFill>
                  <a:srgbClr val="FFCC99"/>
                </a:solidFill>
                <a:latin typeface="黑体" pitchFamily="2" charset="-122"/>
                <a:ea typeface="黑体" pitchFamily="2" charset="-122"/>
              </a:rPr>
              <a:t>             </a:t>
            </a:r>
            <a:r>
              <a:rPr lang="en-US" altLang="zh-CN" sz="3200" dirty="0">
                <a:solidFill>
                  <a:srgbClr val="FFCC99"/>
                </a:solidFill>
                <a:latin typeface="Arial"/>
                <a:ea typeface="黑体" pitchFamily="2" charset="-122"/>
              </a:rPr>
              <a:t>——</a:t>
            </a:r>
            <a:r>
              <a:rPr lang="en-US" altLang="zh-CN" sz="3200" dirty="0">
                <a:solidFill>
                  <a:srgbClr val="FFCC99"/>
                </a:solidFill>
                <a:latin typeface="黑体" pitchFamily="2" charset="-122"/>
                <a:ea typeface="黑体" pitchFamily="2" charset="-122"/>
              </a:rPr>
              <a:t> </a:t>
            </a:r>
            <a:r>
              <a:rPr lang="en-US" altLang="zh-CN" sz="2800" dirty="0">
                <a:solidFill>
                  <a:srgbClr val="FFCC99"/>
                </a:solidFill>
                <a:latin typeface="黑体" pitchFamily="2" charset="-122"/>
                <a:ea typeface="黑体" pitchFamily="2" charset="-122"/>
              </a:rPr>
              <a:t>3.</a:t>
            </a:r>
            <a:r>
              <a:rPr lang="zh-CN" altLang="en-US" sz="2800" dirty="0">
                <a:solidFill>
                  <a:srgbClr val="FFCC99"/>
                </a:solidFill>
                <a:latin typeface="黑体" pitchFamily="2" charset="-122"/>
                <a:ea typeface="黑体" pitchFamily="2" charset="-122"/>
              </a:rPr>
              <a:t>计算原图灰度的累计分布</a:t>
            </a:r>
          </a:p>
        </p:txBody>
      </p:sp>
      <p:sp>
        <p:nvSpPr>
          <p:cNvPr id="297151" name="Text Box 1215"/>
          <p:cNvSpPr txBox="1">
            <a:spLocks noChangeArrowheads="1"/>
          </p:cNvSpPr>
          <p:nvPr/>
        </p:nvSpPr>
        <p:spPr bwMode="auto">
          <a:xfrm>
            <a:off x="323850" y="2924175"/>
            <a:ext cx="8424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h</a:t>
            </a:r>
            <a:r>
              <a:rPr lang="en-US" altLang="zh-CN" sz="2000"/>
              <a:t>s</a:t>
            </a:r>
            <a:r>
              <a:rPr lang="en-US" altLang="zh-CN" sz="2400"/>
              <a:t>=[0.12, 0.08, 0.16, 0.16, 0.04, 0.04, 0.16, 0.04, 0.08, 0.12]</a:t>
            </a:r>
          </a:p>
        </p:txBody>
      </p:sp>
      <p:sp>
        <p:nvSpPr>
          <p:cNvPr id="297152" name="Text Box 1216"/>
          <p:cNvSpPr txBox="1">
            <a:spLocks noChangeArrowheads="1"/>
          </p:cNvSpPr>
          <p:nvPr/>
        </p:nvSpPr>
        <p:spPr bwMode="auto">
          <a:xfrm>
            <a:off x="250825" y="4652963"/>
            <a:ext cx="84248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h</a:t>
            </a:r>
            <a:r>
              <a:rPr lang="en-US" altLang="zh-CN" sz="2000"/>
              <a:t>p</a:t>
            </a:r>
            <a:r>
              <a:rPr lang="en-US" altLang="zh-CN" sz="2400"/>
              <a:t>=[0.12, 0.20, 0.36, 0.52, 0.56, 0.60, 0.76, 0.80, 0.88, 1.00]</a:t>
            </a:r>
          </a:p>
        </p:txBody>
      </p:sp>
    </p:spTree>
    <p:extLst>
      <p:ext uri="{BB962C8B-B14F-4D97-AF65-F5344CB8AC3E}">
        <p14:creationId xmlns:p14="http://schemas.microsoft.com/office/powerpoint/2010/main" val="342712872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96962"/>
                                        </p:tgtEl>
                                        <p:attrNameLst>
                                          <p:attrName>style.visibility</p:attrName>
                                        </p:attrNameLst>
                                      </p:cBhvr>
                                      <p:to>
                                        <p:strVal val="visible"/>
                                      </p:to>
                                    </p:set>
                                    <p:animEffect transition="in" filter="blinds(horizontal)">
                                      <p:cBhvr>
                                        <p:cTn id="7" dur="500"/>
                                        <p:tgtEl>
                                          <p:spTgt spid="29696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97151"/>
                                        </p:tgtEl>
                                        <p:attrNameLst>
                                          <p:attrName>style.visibility</p:attrName>
                                        </p:attrNameLst>
                                      </p:cBhvr>
                                      <p:to>
                                        <p:strVal val="visible"/>
                                      </p:to>
                                    </p:set>
                                    <p:animEffect transition="in" filter="blinds(horizontal)">
                                      <p:cBhvr>
                                        <p:cTn id="12" dur="500"/>
                                        <p:tgtEl>
                                          <p:spTgt spid="29715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297147"/>
                                        </p:tgtEl>
                                        <p:attrNameLst>
                                          <p:attrName>style.visibility</p:attrName>
                                        </p:attrNameLst>
                                      </p:cBhvr>
                                      <p:to>
                                        <p:strVal val="visible"/>
                                      </p:to>
                                    </p:set>
                                    <p:anim calcmode="lin" valueType="num">
                                      <p:cBhvr additive="base">
                                        <p:cTn id="17" dur="500" fill="hold"/>
                                        <p:tgtEl>
                                          <p:spTgt spid="297147"/>
                                        </p:tgtEl>
                                        <p:attrNameLst>
                                          <p:attrName>ppt_x</p:attrName>
                                        </p:attrNameLst>
                                      </p:cBhvr>
                                      <p:tavLst>
                                        <p:tav tm="0">
                                          <p:val>
                                            <p:strVal val="0-#ppt_w/2"/>
                                          </p:val>
                                        </p:tav>
                                        <p:tav tm="100000">
                                          <p:val>
                                            <p:strVal val="#ppt_x"/>
                                          </p:val>
                                        </p:tav>
                                      </p:tavLst>
                                    </p:anim>
                                    <p:anim calcmode="lin" valueType="num">
                                      <p:cBhvr additive="base">
                                        <p:cTn id="18" dur="500" fill="hold"/>
                                        <p:tgtEl>
                                          <p:spTgt spid="297147"/>
                                        </p:tgtEl>
                                        <p:attrNameLst>
                                          <p:attrName>ppt_y</p:attrName>
                                        </p:attrNameLst>
                                      </p:cBhvr>
                                      <p:tavLst>
                                        <p:tav tm="0">
                                          <p:val>
                                            <p:strVal val="#ppt_y"/>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97152"/>
                                        </p:tgtEl>
                                        <p:attrNameLst>
                                          <p:attrName>style.visibility</p:attrName>
                                        </p:attrNameLst>
                                      </p:cBhvr>
                                      <p:to>
                                        <p:strVal val="visible"/>
                                      </p:to>
                                    </p:set>
                                    <p:animEffect transition="in" filter="blinds(horizontal)">
                                      <p:cBhvr>
                                        <p:cTn id="23" dur="500"/>
                                        <p:tgtEl>
                                          <p:spTgt spid="297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62" grpId="0"/>
      <p:bldP spid="297147" grpId="0" animBg="1"/>
      <p:bldP spid="297151" grpId="0"/>
      <p:bldP spid="297152" grpId="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9010" name="Rectangle 2"/>
          <p:cNvSpPr>
            <a:spLocks noGrp="1" noChangeArrowheads="1"/>
          </p:cNvSpPr>
          <p:nvPr>
            <p:ph type="title"/>
          </p:nvPr>
        </p:nvSpPr>
        <p:spPr>
          <a:xfrm>
            <a:off x="539750" y="404813"/>
            <a:ext cx="7993063" cy="1223962"/>
          </a:xfrm>
        </p:spPr>
        <p:txBody>
          <a:bodyPr/>
          <a:lstStyle/>
          <a:p>
            <a:pPr algn="ctr"/>
            <a:r>
              <a:rPr lang="zh-CN" altLang="en-US" sz="3600" dirty="0">
                <a:solidFill>
                  <a:srgbClr val="FFCC99"/>
                </a:solidFill>
                <a:effectLst/>
                <a:latin typeface="黑体" pitchFamily="2" charset="-122"/>
                <a:ea typeface="黑体" pitchFamily="2" charset="-122"/>
              </a:rPr>
              <a:t>直方图均衡化方法实现</a:t>
            </a:r>
            <a:br>
              <a:rPr lang="zh-CN" altLang="en-US" sz="3600" dirty="0">
                <a:solidFill>
                  <a:srgbClr val="FFCC99"/>
                </a:solidFill>
                <a:effectLst/>
                <a:latin typeface="黑体" pitchFamily="2" charset="-122"/>
                <a:ea typeface="黑体" pitchFamily="2" charset="-122"/>
              </a:rPr>
            </a:br>
            <a:r>
              <a:rPr lang="zh-CN" altLang="en-US" sz="3600" dirty="0">
                <a:solidFill>
                  <a:srgbClr val="FFCC99"/>
                </a:solidFill>
                <a:effectLst/>
                <a:latin typeface="黑体" pitchFamily="2" charset="-122"/>
                <a:ea typeface="黑体" pitchFamily="2" charset="-122"/>
              </a:rPr>
              <a:t>     </a:t>
            </a:r>
            <a:r>
              <a:rPr lang="en-US" altLang="zh-CN" sz="2800" dirty="0">
                <a:solidFill>
                  <a:srgbClr val="FFCC99"/>
                </a:solidFill>
                <a:effectLst/>
                <a:latin typeface="Arial"/>
                <a:ea typeface="黑体" pitchFamily="2" charset="-122"/>
              </a:rPr>
              <a:t>——</a:t>
            </a:r>
            <a:r>
              <a:rPr lang="en-US" altLang="zh-CN" sz="2800" dirty="0">
                <a:solidFill>
                  <a:srgbClr val="FFCC99"/>
                </a:solidFill>
                <a:effectLst/>
                <a:latin typeface="黑体" pitchFamily="2" charset="-122"/>
                <a:ea typeface="黑体" pitchFamily="2" charset="-122"/>
              </a:rPr>
              <a:t> 4.</a:t>
            </a:r>
            <a:r>
              <a:rPr lang="zh-CN" altLang="en-US" sz="2800" dirty="0">
                <a:solidFill>
                  <a:srgbClr val="FFCC99"/>
                </a:solidFill>
                <a:effectLst/>
                <a:latin typeface="黑体" pitchFamily="2" charset="-122"/>
                <a:ea typeface="黑体" pitchFamily="2" charset="-122"/>
              </a:rPr>
              <a:t>计算原、新图灰度值的影射关系</a:t>
            </a:r>
          </a:p>
        </p:txBody>
      </p:sp>
      <p:sp>
        <p:nvSpPr>
          <p:cNvPr id="299011" name="Rectangle 3"/>
          <p:cNvSpPr>
            <a:spLocks noGrp="1" noChangeArrowheads="1"/>
          </p:cNvSpPr>
          <p:nvPr>
            <p:ph type="body" sz="half" idx="1"/>
          </p:nvPr>
        </p:nvSpPr>
        <p:spPr>
          <a:xfrm>
            <a:off x="323850" y="1916113"/>
            <a:ext cx="7173913" cy="749300"/>
          </a:xfrm>
        </p:spPr>
        <p:txBody>
          <a:bodyPr/>
          <a:lstStyle/>
          <a:p>
            <a:pPr>
              <a:lnSpc>
                <a:spcPct val="90000"/>
              </a:lnSpc>
            </a:pPr>
            <a:r>
              <a:rPr lang="zh-CN" altLang="en-US" b="1">
                <a:effectLst/>
                <a:latin typeface="华文细黑" pitchFamily="2" charset="-122"/>
                <a:ea typeface="华文细黑" pitchFamily="2" charset="-122"/>
              </a:rPr>
              <a:t>新图像</a:t>
            </a:r>
            <a:r>
              <a:rPr lang="en-US" altLang="zh-CN" b="1">
                <a:effectLst/>
                <a:latin typeface="华文细黑" pitchFamily="2" charset="-122"/>
                <a:ea typeface="华文细黑" pitchFamily="2" charset="-122"/>
              </a:rPr>
              <a:t>g</a:t>
            </a:r>
            <a:r>
              <a:rPr lang="zh-CN" altLang="en-US" b="1">
                <a:effectLst/>
                <a:latin typeface="华文细黑" pitchFamily="2" charset="-122"/>
                <a:ea typeface="华文细黑" pitchFamily="2" charset="-122"/>
              </a:rPr>
              <a:t>的灰度值</a:t>
            </a:r>
            <a:r>
              <a:rPr lang="en-US" altLang="zh-CN" b="1">
                <a:effectLst/>
                <a:latin typeface="华文细黑" pitchFamily="2" charset="-122"/>
                <a:ea typeface="华文细黑" pitchFamily="2" charset="-122"/>
              </a:rPr>
              <a:t>g(i,j)</a:t>
            </a:r>
            <a:r>
              <a:rPr lang="zh-CN" altLang="en-US" b="1">
                <a:effectLst/>
                <a:latin typeface="华文细黑" pitchFamily="2" charset="-122"/>
                <a:ea typeface="华文细黑" pitchFamily="2" charset="-122"/>
              </a:rPr>
              <a:t>为</a:t>
            </a:r>
            <a:r>
              <a:rPr lang="zh-CN" altLang="en-US" sz="2000"/>
              <a:t>      </a:t>
            </a:r>
          </a:p>
        </p:txBody>
      </p:sp>
      <p:graphicFrame>
        <p:nvGraphicFramePr>
          <p:cNvPr id="299012" name="Object 4"/>
          <p:cNvGraphicFramePr>
            <a:graphicFrameLocks noGrp="1" noChangeAspect="1"/>
          </p:cNvGraphicFramePr>
          <p:nvPr>
            <p:ph sz="quarter" idx="2"/>
          </p:nvPr>
        </p:nvGraphicFramePr>
        <p:xfrm>
          <a:off x="1331913" y="2924175"/>
          <a:ext cx="5329237" cy="1177925"/>
        </p:xfrm>
        <a:graphic>
          <a:graphicData uri="http://schemas.openxmlformats.org/presentationml/2006/ole">
            <mc:AlternateContent xmlns:mc="http://schemas.openxmlformats.org/markup-compatibility/2006">
              <mc:Choice xmlns:v="urn:schemas-microsoft-com:vml" Requires="v">
                <p:oleObj spid="_x0000_s12334" name="Equation" r:id="rId4" imgW="2070000" imgH="457200" progId="Equation.DSMT4">
                  <p:embed/>
                </p:oleObj>
              </mc:Choice>
              <mc:Fallback>
                <p:oleObj name="Equation" r:id="rId4" imgW="2070000" imgH="457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913" y="2924175"/>
                        <a:ext cx="5329237" cy="1177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99013" name="Object 5"/>
          <p:cNvGraphicFramePr>
            <a:graphicFrameLocks noGrp="1" noChangeAspect="1"/>
          </p:cNvGraphicFramePr>
          <p:nvPr>
            <p:ph sz="quarter" idx="3"/>
          </p:nvPr>
        </p:nvGraphicFramePr>
        <p:xfrm>
          <a:off x="1258888" y="4724400"/>
          <a:ext cx="5976937" cy="546100"/>
        </p:xfrm>
        <a:graphic>
          <a:graphicData uri="http://schemas.openxmlformats.org/presentationml/2006/ole">
            <mc:AlternateContent xmlns:mc="http://schemas.openxmlformats.org/markup-compatibility/2006">
              <mc:Choice xmlns:v="urn:schemas-microsoft-com:vml" Requires="v">
                <p:oleObj spid="_x0000_s12335" name="Equation" r:id="rId6" imgW="2628720" imgH="241200" progId="Equation.DSMT4">
                  <p:embed/>
                </p:oleObj>
              </mc:Choice>
              <mc:Fallback>
                <p:oleObj name="Equation" r:id="rId6" imgW="2628720" imgH="241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8888" y="4724400"/>
                        <a:ext cx="5976937" cy="546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11001561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29901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5" presetClass="entr" presetSubtype="10" fill="hold" nodeType="clickEffect">
                                  <p:stCondLst>
                                    <p:cond delay="0"/>
                                  </p:stCondLst>
                                  <p:childTnLst>
                                    <p:set>
                                      <p:cBhvr>
                                        <p:cTn id="10" dur="1" fill="hold">
                                          <p:stCondLst>
                                            <p:cond delay="0"/>
                                          </p:stCondLst>
                                        </p:cTn>
                                        <p:tgtEl>
                                          <p:spTgt spid="299012"/>
                                        </p:tgtEl>
                                        <p:attrNameLst>
                                          <p:attrName>style.visibility</p:attrName>
                                        </p:attrNameLst>
                                      </p:cBhvr>
                                      <p:to>
                                        <p:strVal val="visible"/>
                                      </p:to>
                                    </p:set>
                                    <p:animEffect transition="in" filter="checkerboard(across)">
                                      <p:cBhvr>
                                        <p:cTn id="11" dur="500"/>
                                        <p:tgtEl>
                                          <p:spTgt spid="29901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5" presetClass="entr" presetSubtype="10" fill="hold" nodeType="clickEffect">
                                  <p:stCondLst>
                                    <p:cond delay="0"/>
                                  </p:stCondLst>
                                  <p:childTnLst>
                                    <p:set>
                                      <p:cBhvr>
                                        <p:cTn id="15" dur="1" fill="hold">
                                          <p:stCondLst>
                                            <p:cond delay="0"/>
                                          </p:stCondLst>
                                        </p:cTn>
                                        <p:tgtEl>
                                          <p:spTgt spid="299013"/>
                                        </p:tgtEl>
                                        <p:attrNameLst>
                                          <p:attrName>style.visibility</p:attrName>
                                        </p:attrNameLst>
                                      </p:cBhvr>
                                      <p:to>
                                        <p:strVal val="visible"/>
                                      </p:to>
                                    </p:set>
                                    <p:animEffect transition="in" filter="checkerboard(across)">
                                      <p:cBhvr>
                                        <p:cTn id="16" dur="500"/>
                                        <p:tgtEl>
                                          <p:spTgt spid="299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1" grpId="0" build="p" autoUpdateAnimBg="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539750" y="620713"/>
            <a:ext cx="5113338" cy="609600"/>
          </a:xfrm>
          <a:prstGeom prst="rect">
            <a:avLst/>
          </a:prstGeom>
        </p:spPr>
        <p:txBody>
          <a:bodyPr/>
          <a:lstStyle>
            <a:defPPr>
              <a:defRPr lang="zh-CN"/>
            </a:defPPr>
            <a:lvl1pPr marL="54864" algn="ctr">
              <a:spcBef>
                <a:spcPct val="0"/>
              </a:spcBef>
              <a:buNone/>
              <a:defRPr kumimoji="0" sz="3600">
                <a:solidFill>
                  <a:srgbClr val="FFCC99"/>
                </a:solidFill>
                <a:effectLst>
                  <a:outerShdw blurRad="38100" dist="25500" dir="5400000" algn="tl" rotWithShape="0">
                    <a:srgbClr val="000000">
                      <a:satMod val="180000"/>
                      <a:alpha val="75000"/>
                    </a:srgbClr>
                  </a:outerShdw>
                </a:effectLst>
                <a:latin typeface="黑体" pitchFamily="2" charset="-122"/>
                <a:ea typeface="黑体" pitchFamily="2" charset="-122"/>
                <a:cs typeface="+mj-cs"/>
              </a:defRPr>
            </a:lvl1pPr>
          </a:lstStyle>
          <a:p>
            <a:pPr algn="l"/>
            <a:r>
              <a:rPr lang="zh-CN" altLang="en-US" dirty="0"/>
              <a:t>解决问题的思路</a:t>
            </a:r>
          </a:p>
        </p:txBody>
      </p:sp>
      <p:sp>
        <p:nvSpPr>
          <p:cNvPr id="3" name="Rectangle 3"/>
          <p:cNvSpPr txBox="1">
            <a:spLocks noChangeArrowheads="1"/>
          </p:cNvSpPr>
          <p:nvPr/>
        </p:nvSpPr>
        <p:spPr>
          <a:xfrm>
            <a:off x="539750" y="1700213"/>
            <a:ext cx="7561263" cy="792162"/>
          </a:xfrm>
          <a:prstGeom prst="rect">
            <a:avLst/>
          </a:prstGeom>
        </p:spPr>
        <p:txBody>
          <a:bodyPr/>
          <a:lst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a:lstStyle>
          <a:p>
            <a:r>
              <a:rPr lang="en-US" altLang="zh-CN" dirty="0"/>
              <a:t> </a:t>
            </a:r>
            <a:r>
              <a:rPr lang="zh-CN" altLang="en-US" sz="2800" b="1" dirty="0">
                <a:ea typeface="华文细黑" pitchFamily="2" charset="-122"/>
              </a:rPr>
              <a:t>提高对比度，增加清晰度</a:t>
            </a:r>
            <a:endParaRPr lang="zh-CN" altLang="en-US" sz="2800" b="1" dirty="0">
              <a:latin typeface="黑体" pitchFamily="2" charset="-122"/>
              <a:ea typeface="华文细黑" pitchFamily="2" charset="-122"/>
            </a:endParaRPr>
          </a:p>
        </p:txBody>
      </p:sp>
      <p:pic>
        <p:nvPicPr>
          <p:cNvPr id="4" name="Picture 7" descr="nature1_msrc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2636838"/>
            <a:ext cx="2698750" cy="2698750"/>
          </a:xfrm>
          <a:prstGeom prst="rect">
            <a:avLst/>
          </a:prstGeom>
          <a:noFill/>
          <a:ln>
            <a:noFill/>
          </a:ln>
          <a:effectLst/>
          <a:extLst>
            <a:ext uri="{909E8E84-426E-40DD-AFC4-6F175D3DCCD1}">
              <a14:hiddenFill xmlns:a14="http://schemas.microsoft.com/office/drawing/2010/main">
                <a:solidFill>
                  <a:srgbClr val="FEE002">
                    <a:alpha val="50000"/>
                  </a:srgbClr>
                </a:solidFill>
              </a14:hiddenFill>
            </a:ext>
            <a:ext uri="{91240B29-F687-4F45-9708-019B960494DF}">
              <a14:hiddenLine xmlns:a14="http://schemas.microsoft.com/office/drawing/2010/main" w="76200">
                <a:solidFill>
                  <a:srgbClr val="00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8" descr="DSCN0020-80-60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2565400"/>
            <a:ext cx="3419475" cy="270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68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linds(horizont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395288" y="2060575"/>
            <a:ext cx="649287" cy="647700"/>
          </a:xfrm>
        </p:spPr>
        <p:txBody>
          <a:bodyPr/>
          <a:lstStyle/>
          <a:p>
            <a:pPr algn="l"/>
            <a:r>
              <a:rPr lang="zh-CN" altLang="en-US" sz="3600" b="1">
                <a:solidFill>
                  <a:srgbClr val="FF99FF"/>
                </a:solidFill>
                <a:effectLst/>
                <a:latin typeface="华文细黑" pitchFamily="2" charset="-122"/>
                <a:ea typeface="华文细黑" pitchFamily="2" charset="-122"/>
              </a:rPr>
              <a:t>例</a:t>
            </a:r>
          </a:p>
        </p:txBody>
      </p:sp>
      <p:sp>
        <p:nvSpPr>
          <p:cNvPr id="433242" name="Rectangle 90"/>
          <p:cNvSpPr>
            <a:spLocks noChangeArrowheads="1"/>
          </p:cNvSpPr>
          <p:nvPr/>
        </p:nvSpPr>
        <p:spPr bwMode="auto">
          <a:xfrm>
            <a:off x="468313" y="117053"/>
            <a:ext cx="8424862" cy="165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lnSpc>
                <a:spcPct val="120000"/>
              </a:lnSpc>
            </a:pPr>
            <a:r>
              <a:rPr lang="zh-CN" altLang="en-US" sz="3600" dirty="0">
                <a:solidFill>
                  <a:srgbClr val="FFCC99"/>
                </a:solidFill>
                <a:latin typeface="黑体" pitchFamily="2" charset="-122"/>
                <a:ea typeface="黑体" pitchFamily="2" charset="-122"/>
              </a:rPr>
              <a:t>直方图均衡化方法实现</a:t>
            </a:r>
            <a:br>
              <a:rPr lang="zh-CN" altLang="en-US" sz="3600" dirty="0">
                <a:solidFill>
                  <a:srgbClr val="FFCC99"/>
                </a:solidFill>
                <a:latin typeface="黑体" pitchFamily="2" charset="-122"/>
                <a:ea typeface="黑体" pitchFamily="2" charset="-122"/>
              </a:rPr>
            </a:br>
            <a:r>
              <a:rPr lang="zh-CN" altLang="en-US" sz="3600" dirty="0">
                <a:solidFill>
                  <a:srgbClr val="FFCC99"/>
                </a:solidFill>
                <a:latin typeface="黑体" pitchFamily="2" charset="-122"/>
                <a:ea typeface="黑体" pitchFamily="2" charset="-122"/>
              </a:rPr>
              <a:t>       </a:t>
            </a:r>
            <a:r>
              <a:rPr lang="en-US" altLang="zh-CN" sz="2800" dirty="0">
                <a:solidFill>
                  <a:srgbClr val="FFCC99"/>
                </a:solidFill>
                <a:latin typeface="Arial"/>
                <a:ea typeface="黑体" pitchFamily="2" charset="-122"/>
              </a:rPr>
              <a:t>——</a:t>
            </a:r>
            <a:r>
              <a:rPr lang="en-US" altLang="zh-CN" sz="2800" dirty="0">
                <a:solidFill>
                  <a:srgbClr val="FFCC99"/>
                </a:solidFill>
                <a:latin typeface="黑体" pitchFamily="2" charset="-122"/>
                <a:ea typeface="黑体" pitchFamily="2" charset="-122"/>
              </a:rPr>
              <a:t> 4.</a:t>
            </a:r>
            <a:r>
              <a:rPr lang="zh-CN" altLang="en-US" sz="2800" dirty="0">
                <a:solidFill>
                  <a:srgbClr val="FFCC99"/>
                </a:solidFill>
                <a:latin typeface="黑体" pitchFamily="2" charset="-122"/>
                <a:ea typeface="黑体" pitchFamily="2" charset="-122"/>
              </a:rPr>
              <a:t>计算原、新图灰度值的影射关系</a:t>
            </a:r>
          </a:p>
        </p:txBody>
      </p:sp>
      <p:sp>
        <p:nvSpPr>
          <p:cNvPr id="433243" name="Text Box 91"/>
          <p:cNvSpPr txBox="1">
            <a:spLocks noChangeArrowheads="1"/>
          </p:cNvSpPr>
          <p:nvPr/>
        </p:nvSpPr>
        <p:spPr bwMode="auto">
          <a:xfrm>
            <a:off x="395288" y="2781300"/>
            <a:ext cx="8424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h</a:t>
            </a:r>
            <a:r>
              <a:rPr lang="en-US" altLang="zh-CN" sz="2000"/>
              <a:t>p</a:t>
            </a:r>
            <a:r>
              <a:rPr lang="en-US" altLang="zh-CN" sz="2400"/>
              <a:t>=[0.12, 0.20, 0.36, 0.52, 0.56, 0.60, 0.76, 0.80, 0.88, 1.00]</a:t>
            </a:r>
          </a:p>
        </p:txBody>
      </p:sp>
      <p:sp>
        <p:nvSpPr>
          <p:cNvPr id="433244" name="AutoShape 92"/>
          <p:cNvSpPr>
            <a:spLocks noChangeArrowheads="1"/>
          </p:cNvSpPr>
          <p:nvPr/>
        </p:nvSpPr>
        <p:spPr bwMode="auto">
          <a:xfrm>
            <a:off x="3492500" y="3429000"/>
            <a:ext cx="914400" cy="381000"/>
          </a:xfrm>
          <a:prstGeom prst="downArrow">
            <a:avLst>
              <a:gd name="adj1" fmla="val 50000"/>
              <a:gd name="adj2" fmla="val 25000"/>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3245" name="Text Box 93"/>
          <p:cNvSpPr txBox="1">
            <a:spLocks noChangeArrowheads="1"/>
          </p:cNvSpPr>
          <p:nvPr/>
        </p:nvSpPr>
        <p:spPr bwMode="auto">
          <a:xfrm>
            <a:off x="395288" y="4005263"/>
            <a:ext cx="84248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a:t>9*h</a:t>
            </a:r>
            <a:r>
              <a:rPr lang="en-US" altLang="zh-CN" sz="2000"/>
              <a:t>p</a:t>
            </a:r>
            <a:r>
              <a:rPr lang="en-US" altLang="zh-CN" sz="2400"/>
              <a:t>=[ </a:t>
            </a:r>
            <a:r>
              <a:rPr lang="en-US" altLang="zh-CN" sz="2400">
                <a:solidFill>
                  <a:srgbClr val="FF0066"/>
                </a:solidFill>
              </a:rPr>
              <a:t>0</a:t>
            </a:r>
            <a:r>
              <a:rPr lang="en-US" altLang="zh-CN" sz="2400"/>
              <a:t>, 1.80, 3.24, 4.68, 5.04, 5.40, 6.84, 7.20, 7.92, 9.00 ]</a:t>
            </a:r>
          </a:p>
        </p:txBody>
      </p:sp>
      <p:sp>
        <p:nvSpPr>
          <p:cNvPr id="433246" name="AutoShape 94"/>
          <p:cNvSpPr>
            <a:spLocks noChangeArrowheads="1"/>
          </p:cNvSpPr>
          <p:nvPr/>
        </p:nvSpPr>
        <p:spPr bwMode="auto">
          <a:xfrm>
            <a:off x="3419475" y="4581525"/>
            <a:ext cx="914400" cy="381000"/>
          </a:xfrm>
          <a:prstGeom prst="downArrow">
            <a:avLst>
              <a:gd name="adj1" fmla="val 50000"/>
              <a:gd name="adj2" fmla="val 25000"/>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3247" name="Text Box 95"/>
          <p:cNvSpPr txBox="1">
            <a:spLocks noChangeArrowheads="1"/>
          </p:cNvSpPr>
          <p:nvPr/>
        </p:nvSpPr>
        <p:spPr bwMode="auto">
          <a:xfrm>
            <a:off x="250825" y="5157788"/>
            <a:ext cx="14414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ea typeface="华文细黑" pitchFamily="2" charset="-122"/>
              </a:rPr>
              <a:t>影射关系：</a:t>
            </a:r>
          </a:p>
        </p:txBody>
      </p:sp>
      <p:sp>
        <p:nvSpPr>
          <p:cNvPr id="433248" name="Text Box 96"/>
          <p:cNvSpPr txBox="1">
            <a:spLocks noChangeArrowheads="1"/>
          </p:cNvSpPr>
          <p:nvPr/>
        </p:nvSpPr>
        <p:spPr bwMode="auto">
          <a:xfrm>
            <a:off x="1979613" y="5084763"/>
            <a:ext cx="5905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ea typeface="华文细黑" pitchFamily="2" charset="-122"/>
              </a:rPr>
              <a:t>新图</a:t>
            </a:r>
            <a:r>
              <a:rPr lang="zh-CN" altLang="en-US" sz="2400"/>
              <a:t>  </a:t>
            </a:r>
            <a:r>
              <a:rPr lang="en-US" altLang="zh-CN" sz="2400"/>
              <a:t>[ 0,  2,  3,  5,  5,  5,  7,  7,  8,  9  ]</a:t>
            </a:r>
          </a:p>
        </p:txBody>
      </p:sp>
      <p:sp>
        <p:nvSpPr>
          <p:cNvPr id="433249" name="Text Box 97"/>
          <p:cNvSpPr txBox="1">
            <a:spLocks noChangeArrowheads="1"/>
          </p:cNvSpPr>
          <p:nvPr/>
        </p:nvSpPr>
        <p:spPr bwMode="auto">
          <a:xfrm>
            <a:off x="1993900" y="5589588"/>
            <a:ext cx="5905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ea typeface="华文细黑" pitchFamily="2" charset="-122"/>
              </a:rPr>
              <a:t>原图</a:t>
            </a:r>
            <a:r>
              <a:rPr lang="zh-CN" altLang="en-US" sz="2400"/>
              <a:t>  </a:t>
            </a:r>
            <a:r>
              <a:rPr lang="en-US" altLang="zh-CN" sz="2400"/>
              <a:t>[ 0,  1,  </a:t>
            </a:r>
            <a:r>
              <a:rPr lang="en-US" altLang="zh-CN" sz="2400">
                <a:solidFill>
                  <a:srgbClr val="FF0066"/>
                </a:solidFill>
              </a:rPr>
              <a:t>2,  3</a:t>
            </a:r>
            <a:r>
              <a:rPr lang="en-US" altLang="zh-CN" sz="2400"/>
              <a:t>,  </a:t>
            </a:r>
            <a:r>
              <a:rPr lang="en-US" altLang="zh-CN" sz="2400">
                <a:solidFill>
                  <a:srgbClr val="00CC00"/>
                </a:solidFill>
              </a:rPr>
              <a:t>4 , 5</a:t>
            </a:r>
            <a:r>
              <a:rPr lang="en-US" altLang="zh-CN" sz="2400"/>
              <a:t> , </a:t>
            </a:r>
            <a:r>
              <a:rPr lang="en-US" altLang="zh-CN" sz="2400">
                <a:solidFill>
                  <a:srgbClr val="FF0066"/>
                </a:solidFill>
              </a:rPr>
              <a:t>6</a:t>
            </a:r>
            <a:r>
              <a:rPr lang="en-US" altLang="zh-CN" sz="2400"/>
              <a:t>,  </a:t>
            </a:r>
            <a:r>
              <a:rPr lang="en-US" altLang="zh-CN" sz="2400">
                <a:solidFill>
                  <a:srgbClr val="00CC00"/>
                </a:solidFill>
              </a:rPr>
              <a:t>7</a:t>
            </a:r>
            <a:r>
              <a:rPr lang="en-US" altLang="zh-CN" sz="2400"/>
              <a:t>,  8,  9  ]</a:t>
            </a:r>
          </a:p>
        </p:txBody>
      </p:sp>
    </p:spTree>
    <p:extLst>
      <p:ext uri="{BB962C8B-B14F-4D97-AF65-F5344CB8AC3E}">
        <p14:creationId xmlns:p14="http://schemas.microsoft.com/office/powerpoint/2010/main" val="58844994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3243"/>
                                        </p:tgtEl>
                                        <p:attrNameLst>
                                          <p:attrName>style.visibility</p:attrName>
                                        </p:attrNameLst>
                                      </p:cBhvr>
                                      <p:to>
                                        <p:strVal val="visible"/>
                                      </p:to>
                                    </p:set>
                                    <p:animEffect transition="in" filter="blinds(horizontal)">
                                      <p:cBhvr>
                                        <p:cTn id="7" dur="500"/>
                                        <p:tgtEl>
                                          <p:spTgt spid="4332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433244"/>
                                        </p:tgtEl>
                                        <p:attrNameLst>
                                          <p:attrName>style.visibility</p:attrName>
                                        </p:attrNameLst>
                                      </p:cBhvr>
                                      <p:to>
                                        <p:strVal val="visible"/>
                                      </p:to>
                                    </p:set>
                                    <p:anim calcmode="lin" valueType="num">
                                      <p:cBhvr additive="base">
                                        <p:cTn id="12" dur="500" fill="hold"/>
                                        <p:tgtEl>
                                          <p:spTgt spid="433244"/>
                                        </p:tgtEl>
                                        <p:attrNameLst>
                                          <p:attrName>ppt_x</p:attrName>
                                        </p:attrNameLst>
                                      </p:cBhvr>
                                      <p:tavLst>
                                        <p:tav tm="0">
                                          <p:val>
                                            <p:strVal val="0-#ppt_w/2"/>
                                          </p:val>
                                        </p:tav>
                                        <p:tav tm="100000">
                                          <p:val>
                                            <p:strVal val="#ppt_x"/>
                                          </p:val>
                                        </p:tav>
                                      </p:tavLst>
                                    </p:anim>
                                    <p:anim calcmode="lin" valueType="num">
                                      <p:cBhvr additive="base">
                                        <p:cTn id="13" dur="500" fill="hold"/>
                                        <p:tgtEl>
                                          <p:spTgt spid="433244"/>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433245"/>
                                        </p:tgtEl>
                                        <p:attrNameLst>
                                          <p:attrName>style.visibility</p:attrName>
                                        </p:attrNameLst>
                                      </p:cBhvr>
                                      <p:to>
                                        <p:strVal val="visible"/>
                                      </p:to>
                                    </p:set>
                                    <p:animEffect transition="in" filter="blinds(horizontal)">
                                      <p:cBhvr>
                                        <p:cTn id="18" dur="500"/>
                                        <p:tgtEl>
                                          <p:spTgt spid="433245"/>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433246"/>
                                        </p:tgtEl>
                                        <p:attrNameLst>
                                          <p:attrName>style.visibility</p:attrName>
                                        </p:attrNameLst>
                                      </p:cBhvr>
                                      <p:to>
                                        <p:strVal val="visible"/>
                                      </p:to>
                                    </p:set>
                                    <p:anim calcmode="lin" valueType="num">
                                      <p:cBhvr additive="base">
                                        <p:cTn id="23" dur="500" fill="hold"/>
                                        <p:tgtEl>
                                          <p:spTgt spid="433246"/>
                                        </p:tgtEl>
                                        <p:attrNameLst>
                                          <p:attrName>ppt_x</p:attrName>
                                        </p:attrNameLst>
                                      </p:cBhvr>
                                      <p:tavLst>
                                        <p:tav tm="0">
                                          <p:val>
                                            <p:strVal val="0-#ppt_w/2"/>
                                          </p:val>
                                        </p:tav>
                                        <p:tav tm="100000">
                                          <p:val>
                                            <p:strVal val="#ppt_x"/>
                                          </p:val>
                                        </p:tav>
                                      </p:tavLst>
                                    </p:anim>
                                    <p:anim calcmode="lin" valueType="num">
                                      <p:cBhvr additive="base">
                                        <p:cTn id="24" dur="500" fill="hold"/>
                                        <p:tgtEl>
                                          <p:spTgt spid="433246"/>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433248"/>
                                        </p:tgtEl>
                                        <p:attrNameLst>
                                          <p:attrName>style.visibility</p:attrName>
                                        </p:attrNameLst>
                                      </p:cBhvr>
                                      <p:to>
                                        <p:strVal val="visible"/>
                                      </p:to>
                                    </p:set>
                                    <p:animEffect transition="in" filter="blinds(horizontal)">
                                      <p:cBhvr>
                                        <p:cTn id="29" dur="500"/>
                                        <p:tgtEl>
                                          <p:spTgt spid="43324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433249"/>
                                        </p:tgtEl>
                                        <p:attrNameLst>
                                          <p:attrName>style.visibility</p:attrName>
                                        </p:attrNameLst>
                                      </p:cBhvr>
                                      <p:to>
                                        <p:strVal val="visible"/>
                                      </p:to>
                                    </p:set>
                                    <p:animEffect transition="in" filter="blinds(horizontal)">
                                      <p:cBhvr>
                                        <p:cTn id="34" dur="500"/>
                                        <p:tgtEl>
                                          <p:spTgt spid="4332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3243" grpId="0"/>
      <p:bldP spid="433244" grpId="0" animBg="1"/>
      <p:bldP spid="433245" grpId="0"/>
      <p:bldP spid="433246" grpId="0" animBg="1"/>
      <p:bldP spid="433248" grpId="0"/>
      <p:bldP spid="43324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a:xfrm>
            <a:off x="179388" y="1916113"/>
            <a:ext cx="649287" cy="647700"/>
          </a:xfrm>
        </p:spPr>
        <p:txBody>
          <a:bodyPr/>
          <a:lstStyle/>
          <a:p>
            <a:pPr algn="l"/>
            <a:r>
              <a:rPr lang="zh-CN" altLang="en-US" sz="3600" b="1">
                <a:solidFill>
                  <a:srgbClr val="FF99FF"/>
                </a:solidFill>
                <a:effectLst/>
                <a:latin typeface="华文细黑" pitchFamily="2" charset="-122"/>
                <a:ea typeface="华文细黑" pitchFamily="2" charset="-122"/>
              </a:rPr>
              <a:t>例</a:t>
            </a:r>
          </a:p>
        </p:txBody>
      </p:sp>
      <p:sp>
        <p:nvSpPr>
          <p:cNvPr id="237737" name="Text Box 169"/>
          <p:cNvSpPr txBox="1">
            <a:spLocks noChangeArrowheads="1"/>
          </p:cNvSpPr>
          <p:nvPr/>
        </p:nvSpPr>
        <p:spPr bwMode="auto">
          <a:xfrm>
            <a:off x="395288" y="3573463"/>
            <a:ext cx="504825" cy="4667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itchFamily="18" charset="0"/>
              </a:rPr>
              <a:t> </a:t>
            </a:r>
            <a:r>
              <a:rPr kumimoji="1" lang="en-US" altLang="zh-CN" sz="2400" b="1">
                <a:latin typeface="黑体" pitchFamily="2" charset="-122"/>
                <a:ea typeface="黑体" pitchFamily="2" charset="-122"/>
              </a:rPr>
              <a:t>f</a:t>
            </a:r>
          </a:p>
        </p:txBody>
      </p:sp>
      <p:graphicFrame>
        <p:nvGraphicFramePr>
          <p:cNvPr id="238065" name="Group 497"/>
          <p:cNvGraphicFramePr>
            <a:graphicFrameLocks noGrp="1"/>
          </p:cNvGraphicFramePr>
          <p:nvPr/>
        </p:nvGraphicFramePr>
        <p:xfrm>
          <a:off x="5724525" y="2565400"/>
          <a:ext cx="2303463" cy="2286000"/>
        </p:xfrm>
        <a:graphic>
          <a:graphicData uri="http://schemas.openxmlformats.org/drawingml/2006/table">
            <a:tbl>
              <a:tblPr/>
              <a:tblGrid>
                <a:gridCol w="460375">
                  <a:extLst>
                    <a:ext uri="{9D8B030D-6E8A-4147-A177-3AD203B41FA5}">
                      <a16:colId xmlns:a16="http://schemas.microsoft.com/office/drawing/2014/main" xmlns="" val="20000"/>
                    </a:ext>
                  </a:extLst>
                </a:gridCol>
                <a:gridCol w="460375">
                  <a:extLst>
                    <a:ext uri="{9D8B030D-6E8A-4147-A177-3AD203B41FA5}">
                      <a16:colId xmlns:a16="http://schemas.microsoft.com/office/drawing/2014/main" xmlns="" val="20001"/>
                    </a:ext>
                  </a:extLst>
                </a:gridCol>
                <a:gridCol w="461963">
                  <a:extLst>
                    <a:ext uri="{9D8B030D-6E8A-4147-A177-3AD203B41FA5}">
                      <a16:colId xmlns:a16="http://schemas.microsoft.com/office/drawing/2014/main" xmlns="" val="20002"/>
                    </a:ext>
                  </a:extLst>
                </a:gridCol>
                <a:gridCol w="460375">
                  <a:extLst>
                    <a:ext uri="{9D8B030D-6E8A-4147-A177-3AD203B41FA5}">
                      <a16:colId xmlns:a16="http://schemas.microsoft.com/office/drawing/2014/main" xmlns="" val="20003"/>
                    </a:ext>
                  </a:extLst>
                </a:gridCol>
                <a:gridCol w="460375">
                  <a:extLst>
                    <a:ext uri="{9D8B030D-6E8A-4147-A177-3AD203B41FA5}">
                      <a16:colId xmlns:a16="http://schemas.microsoft.com/office/drawing/2014/main" xmlns="" val="20004"/>
                    </a:ext>
                  </a:extLst>
                </a:gridCol>
              </a:tblGrid>
              <a:tr h="3460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99CC"/>
                          </a:solidFill>
                          <a:effectLst/>
                          <a:latin typeface="黑体" pitchFamily="2" charset="-122"/>
                          <a:ea typeface="黑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33CC"/>
                          </a:solidFill>
                          <a:effectLst/>
                          <a:latin typeface="黑体" pitchFamily="2" charset="-122"/>
                          <a:ea typeface="黑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016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99CC"/>
                          </a:solidFill>
                          <a:effectLst/>
                          <a:latin typeface="黑体" pitchFamily="2" charset="-122"/>
                          <a:ea typeface="黑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99CC"/>
                          </a:solidFill>
                          <a:effectLst/>
                          <a:latin typeface="黑体" pitchFamily="2" charset="-122"/>
                          <a:ea typeface="黑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33CC"/>
                          </a:solidFill>
                          <a:effectLst/>
                          <a:latin typeface="黑体" pitchFamily="2" charset="-122"/>
                          <a:ea typeface="黑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33CC"/>
                          </a:solidFill>
                          <a:effectLst/>
                          <a:latin typeface="黑体" pitchFamily="2" charset="-122"/>
                          <a:ea typeface="黑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270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33CC"/>
                          </a:solidFill>
                          <a:effectLst/>
                          <a:latin typeface="黑体" pitchFamily="2" charset="-122"/>
                          <a:ea typeface="黑体"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99CC"/>
                          </a:solidFill>
                          <a:effectLst/>
                          <a:latin typeface="黑体" pitchFamily="2" charset="-122"/>
                          <a:ea typeface="黑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99CC"/>
                          </a:solidFill>
                          <a:effectLst/>
                          <a:latin typeface="黑体" pitchFamily="2" charset="-122"/>
                          <a:ea typeface="黑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99CC"/>
                          </a:solidFill>
                          <a:effectLst/>
                          <a:latin typeface="黑体" pitchFamily="2" charset="-122"/>
                          <a:ea typeface="黑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206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99CC"/>
                          </a:solidFill>
                          <a:effectLst/>
                          <a:latin typeface="黑体" pitchFamily="2" charset="-122"/>
                          <a:ea typeface="黑体" pitchFamily="2" charset="-122"/>
                        </a:rPr>
                        <a:t>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99CC"/>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762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99CC"/>
                          </a:solidFill>
                          <a:effectLst/>
                          <a:latin typeface="黑体" pitchFamily="2" charset="-122"/>
                          <a:ea typeface="黑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99CC"/>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99CC"/>
                          </a:solidFill>
                          <a:effectLst/>
                          <a:latin typeface="黑体" pitchFamily="2" charset="-122"/>
                          <a:ea typeface="黑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238103" name="Text Box 535"/>
          <p:cNvSpPr txBox="1">
            <a:spLocks noChangeArrowheads="1"/>
          </p:cNvSpPr>
          <p:nvPr/>
        </p:nvSpPr>
        <p:spPr bwMode="auto">
          <a:xfrm>
            <a:off x="5149850" y="3556000"/>
            <a:ext cx="431800" cy="4667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a:latin typeface="黑体" pitchFamily="2" charset="-122"/>
                <a:ea typeface="黑体" pitchFamily="2" charset="-122"/>
              </a:rPr>
              <a:t>g</a:t>
            </a:r>
          </a:p>
        </p:txBody>
      </p:sp>
      <p:graphicFrame>
        <p:nvGraphicFramePr>
          <p:cNvPr id="238143" name="Group 575"/>
          <p:cNvGraphicFramePr>
            <a:graphicFrameLocks noGrp="1"/>
          </p:cNvGraphicFramePr>
          <p:nvPr/>
        </p:nvGraphicFramePr>
        <p:xfrm>
          <a:off x="1116013" y="2636838"/>
          <a:ext cx="2303462" cy="2286000"/>
        </p:xfrm>
        <a:graphic>
          <a:graphicData uri="http://schemas.openxmlformats.org/drawingml/2006/table">
            <a:tbl>
              <a:tblPr/>
              <a:tblGrid>
                <a:gridCol w="460375">
                  <a:extLst>
                    <a:ext uri="{9D8B030D-6E8A-4147-A177-3AD203B41FA5}">
                      <a16:colId xmlns:a16="http://schemas.microsoft.com/office/drawing/2014/main" xmlns="" val="20000"/>
                    </a:ext>
                  </a:extLst>
                </a:gridCol>
                <a:gridCol w="460375">
                  <a:extLst>
                    <a:ext uri="{9D8B030D-6E8A-4147-A177-3AD203B41FA5}">
                      <a16:colId xmlns:a16="http://schemas.microsoft.com/office/drawing/2014/main" xmlns="" val="20001"/>
                    </a:ext>
                  </a:extLst>
                </a:gridCol>
                <a:gridCol w="461962">
                  <a:extLst>
                    <a:ext uri="{9D8B030D-6E8A-4147-A177-3AD203B41FA5}">
                      <a16:colId xmlns:a16="http://schemas.microsoft.com/office/drawing/2014/main" xmlns="" val="20002"/>
                    </a:ext>
                  </a:extLst>
                </a:gridCol>
                <a:gridCol w="460375">
                  <a:extLst>
                    <a:ext uri="{9D8B030D-6E8A-4147-A177-3AD203B41FA5}">
                      <a16:colId xmlns:a16="http://schemas.microsoft.com/office/drawing/2014/main" xmlns="" val="20003"/>
                    </a:ext>
                  </a:extLst>
                </a:gridCol>
                <a:gridCol w="460375">
                  <a:extLst>
                    <a:ext uri="{9D8B030D-6E8A-4147-A177-3AD203B41FA5}">
                      <a16:colId xmlns:a16="http://schemas.microsoft.com/office/drawing/2014/main" xmlns="" val="20004"/>
                    </a:ext>
                  </a:extLst>
                </a:gridCol>
              </a:tblGrid>
              <a:tr h="3460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016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270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206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762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238183" name="Text Box 615"/>
          <p:cNvSpPr txBox="1">
            <a:spLocks noChangeArrowheads="1"/>
          </p:cNvSpPr>
          <p:nvPr/>
        </p:nvSpPr>
        <p:spPr bwMode="auto">
          <a:xfrm>
            <a:off x="1420813" y="5227638"/>
            <a:ext cx="1905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itchFamily="18" charset="0"/>
              </a:rPr>
              <a:t>C=16.9211</a:t>
            </a:r>
          </a:p>
        </p:txBody>
      </p:sp>
      <p:grpSp>
        <p:nvGrpSpPr>
          <p:cNvPr id="238191" name="Group 623"/>
          <p:cNvGrpSpPr>
            <a:grpSpLocks/>
          </p:cNvGrpSpPr>
          <p:nvPr/>
        </p:nvGrpSpPr>
        <p:grpSpPr bwMode="auto">
          <a:xfrm>
            <a:off x="3708400" y="3141663"/>
            <a:ext cx="1012825" cy="1174750"/>
            <a:chOff x="2381" y="1979"/>
            <a:chExt cx="638" cy="740"/>
          </a:xfrm>
        </p:grpSpPr>
        <p:sp>
          <p:nvSpPr>
            <p:cNvPr id="237650" name="AutoShape 82"/>
            <p:cNvSpPr>
              <a:spLocks noChangeArrowheads="1"/>
            </p:cNvSpPr>
            <p:nvPr/>
          </p:nvSpPr>
          <p:spPr bwMode="auto">
            <a:xfrm>
              <a:off x="2429" y="2219"/>
              <a:ext cx="590" cy="500"/>
            </a:xfrm>
            <a:prstGeom prst="rightArrow">
              <a:avLst>
                <a:gd name="adj1" fmla="val 50000"/>
                <a:gd name="adj2" fmla="val 29500"/>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8184" name="Text Box 616"/>
            <p:cNvSpPr txBox="1">
              <a:spLocks noChangeArrowheads="1"/>
            </p:cNvSpPr>
            <p:nvPr/>
          </p:nvSpPr>
          <p:spPr bwMode="auto">
            <a:xfrm>
              <a:off x="2381" y="1979"/>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黑体" pitchFamily="2" charset="-122"/>
                  <a:ea typeface="黑体" pitchFamily="2" charset="-122"/>
                </a:rPr>
                <a:t>9*hp</a:t>
              </a:r>
            </a:p>
          </p:txBody>
        </p:sp>
      </p:grpSp>
      <p:sp>
        <p:nvSpPr>
          <p:cNvPr id="238186" name="Text Box 618"/>
          <p:cNvSpPr txBox="1">
            <a:spLocks noChangeArrowheads="1"/>
          </p:cNvSpPr>
          <p:nvPr/>
        </p:nvSpPr>
        <p:spPr bwMode="auto">
          <a:xfrm>
            <a:off x="6257925" y="5080000"/>
            <a:ext cx="14478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itchFamily="18" charset="0"/>
              </a:rPr>
              <a:t>C=15.8421</a:t>
            </a:r>
          </a:p>
        </p:txBody>
      </p:sp>
      <p:sp>
        <p:nvSpPr>
          <p:cNvPr id="238188" name="Text Box 620"/>
          <p:cNvSpPr txBox="1">
            <a:spLocks noChangeArrowheads="1"/>
          </p:cNvSpPr>
          <p:nvPr/>
        </p:nvSpPr>
        <p:spPr bwMode="auto">
          <a:xfrm>
            <a:off x="250825" y="5805488"/>
            <a:ext cx="6629400" cy="404812"/>
          </a:xfrm>
          <a:prstGeom prst="rect">
            <a:avLst/>
          </a:prstGeom>
          <a:solidFill>
            <a:schemeClr val="bg2"/>
          </a:solidFill>
          <a:ln w="38100" cmpd="dbl">
            <a:solidFill>
              <a:srgbClr val="FF7C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latin typeface="Times New Roman" pitchFamily="18" charset="0"/>
                <a:ea typeface="华文细黑" pitchFamily="2" charset="-122"/>
              </a:rPr>
              <a:t>注：请同学们思考一下，为什么均衡化后的对比度还降低了？</a:t>
            </a:r>
          </a:p>
        </p:txBody>
      </p:sp>
      <p:sp>
        <p:nvSpPr>
          <p:cNvPr id="238190" name="Rectangle 622"/>
          <p:cNvSpPr>
            <a:spLocks noChangeArrowheads="1"/>
          </p:cNvSpPr>
          <p:nvPr/>
        </p:nvSpPr>
        <p:spPr bwMode="auto">
          <a:xfrm>
            <a:off x="250825" y="116632"/>
            <a:ext cx="8642350" cy="143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zh-CN" altLang="en-US" sz="3600" dirty="0">
                <a:solidFill>
                  <a:srgbClr val="FFCC99"/>
                </a:solidFill>
                <a:latin typeface="黑体" pitchFamily="2" charset="-122"/>
                <a:ea typeface="黑体" pitchFamily="2" charset="-122"/>
              </a:rPr>
              <a:t>直方图均衡化方法实现</a:t>
            </a:r>
            <a:br>
              <a:rPr lang="zh-CN" altLang="en-US" sz="3600" dirty="0">
                <a:solidFill>
                  <a:srgbClr val="FFCC99"/>
                </a:solidFill>
                <a:latin typeface="黑体" pitchFamily="2" charset="-122"/>
                <a:ea typeface="黑体" pitchFamily="2" charset="-122"/>
              </a:rPr>
            </a:br>
            <a:r>
              <a:rPr lang="zh-CN" altLang="en-US" sz="3600" dirty="0">
                <a:solidFill>
                  <a:srgbClr val="FFCC99"/>
                </a:solidFill>
                <a:latin typeface="黑体" pitchFamily="2" charset="-122"/>
                <a:ea typeface="黑体" pitchFamily="2" charset="-122"/>
              </a:rPr>
              <a:t>         </a:t>
            </a:r>
            <a:r>
              <a:rPr lang="en-US" altLang="zh-CN" sz="2800" dirty="0">
                <a:solidFill>
                  <a:srgbClr val="FFCC99"/>
                </a:solidFill>
                <a:latin typeface="Arial"/>
                <a:ea typeface="黑体" pitchFamily="2" charset="-122"/>
              </a:rPr>
              <a:t>——</a:t>
            </a:r>
            <a:r>
              <a:rPr lang="en-US" altLang="zh-CN" sz="2800" dirty="0">
                <a:solidFill>
                  <a:srgbClr val="FFCC99"/>
                </a:solidFill>
                <a:latin typeface="黑体" pitchFamily="2" charset="-122"/>
                <a:ea typeface="黑体" pitchFamily="2" charset="-122"/>
              </a:rPr>
              <a:t> 4.</a:t>
            </a:r>
            <a:r>
              <a:rPr lang="zh-CN" altLang="en-US" sz="2800" dirty="0">
                <a:solidFill>
                  <a:srgbClr val="FFCC99"/>
                </a:solidFill>
                <a:latin typeface="黑体" pitchFamily="2" charset="-122"/>
                <a:ea typeface="黑体" pitchFamily="2" charset="-122"/>
              </a:rPr>
              <a:t>计算原、新图灰度值的影射关系</a:t>
            </a:r>
          </a:p>
        </p:txBody>
      </p:sp>
    </p:spTree>
    <p:extLst>
      <p:ext uri="{BB962C8B-B14F-4D97-AF65-F5344CB8AC3E}">
        <p14:creationId xmlns:p14="http://schemas.microsoft.com/office/powerpoint/2010/main" val="274254702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7737">
                                            <p:txEl>
                                              <p:charRg st="4294967295" end="4294967295"/>
                                            </p:txEl>
                                          </p:spTgt>
                                        </p:tgtEl>
                                        <p:attrNameLst>
                                          <p:attrName>style.visibility</p:attrName>
                                        </p:attrNameLst>
                                      </p:cBhvr>
                                      <p:to>
                                        <p:strVal val="visible"/>
                                      </p:to>
                                    </p:set>
                                    <p:animEffect transition="in" filter="blinds(horizontal)">
                                      <p:cBhvr>
                                        <p:cTn id="7" dur="500"/>
                                        <p:tgtEl>
                                          <p:spTgt spid="237737">
                                            <p:txEl>
                                              <p:charRg st="4294967295" end="4294967295"/>
                                            </p:txEl>
                                          </p:spTgt>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238143"/>
                                        </p:tgtEl>
                                        <p:attrNameLst>
                                          <p:attrName>style.visibility</p:attrName>
                                        </p:attrNameLst>
                                      </p:cBhvr>
                                      <p:to>
                                        <p:strVal val="visible"/>
                                      </p:to>
                                    </p:set>
                                    <p:animEffect transition="in" filter="blinds(horizontal)">
                                      <p:cBhvr>
                                        <p:cTn id="11" dur="500"/>
                                        <p:tgtEl>
                                          <p:spTgt spid="238143"/>
                                        </p:tgtEl>
                                      </p:cBhvr>
                                    </p:animEffect>
                                  </p:childTnLst>
                                </p:cTn>
                              </p:par>
                            </p:childTnLst>
                          </p:cTn>
                        </p:par>
                        <p:par>
                          <p:cTn id="12" fill="hold" nodeType="afterGroup">
                            <p:stCondLst>
                              <p:cond delay="1000"/>
                            </p:stCondLst>
                            <p:childTnLst>
                              <p:par>
                                <p:cTn id="13" presetID="5" presetClass="entr" presetSubtype="10" fill="hold" grpId="0" nodeType="afterEffect">
                                  <p:stCondLst>
                                    <p:cond delay="0"/>
                                  </p:stCondLst>
                                  <p:childTnLst>
                                    <p:set>
                                      <p:cBhvr>
                                        <p:cTn id="14" dur="1" fill="hold">
                                          <p:stCondLst>
                                            <p:cond delay="0"/>
                                          </p:stCondLst>
                                        </p:cTn>
                                        <p:tgtEl>
                                          <p:spTgt spid="238103">
                                            <p:txEl>
                                              <p:charRg st="4294967295" end="4294967295"/>
                                            </p:txEl>
                                          </p:spTgt>
                                        </p:tgtEl>
                                        <p:attrNameLst>
                                          <p:attrName>style.visibility</p:attrName>
                                        </p:attrNameLst>
                                      </p:cBhvr>
                                      <p:to>
                                        <p:strVal val="visible"/>
                                      </p:to>
                                    </p:set>
                                    <p:animEffect transition="in" filter="checkerboard(across)">
                                      <p:cBhvr>
                                        <p:cTn id="15" dur="500"/>
                                        <p:tgtEl>
                                          <p:spTgt spid="238103">
                                            <p:txEl>
                                              <p:charRg st="4294967295" end="4294967295"/>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5" presetClass="entr" presetSubtype="10" fill="hold" nodeType="clickEffect">
                                  <p:stCondLst>
                                    <p:cond delay="0"/>
                                  </p:stCondLst>
                                  <p:childTnLst>
                                    <p:set>
                                      <p:cBhvr>
                                        <p:cTn id="19" dur="1" fill="hold">
                                          <p:stCondLst>
                                            <p:cond delay="0"/>
                                          </p:stCondLst>
                                        </p:cTn>
                                        <p:tgtEl>
                                          <p:spTgt spid="238065"/>
                                        </p:tgtEl>
                                        <p:attrNameLst>
                                          <p:attrName>style.visibility</p:attrName>
                                        </p:attrNameLst>
                                      </p:cBhvr>
                                      <p:to>
                                        <p:strVal val="visible"/>
                                      </p:to>
                                    </p:set>
                                    <p:animEffect transition="in" filter="checkerboard(across)">
                                      <p:cBhvr>
                                        <p:cTn id="20" dur="500"/>
                                        <p:tgtEl>
                                          <p:spTgt spid="23806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38183"/>
                                        </p:tgtEl>
                                        <p:attrNameLst>
                                          <p:attrName>style.visibility</p:attrName>
                                        </p:attrNameLst>
                                      </p:cBhvr>
                                      <p:to>
                                        <p:strVal val="visible"/>
                                      </p:to>
                                    </p:set>
                                    <p:anim calcmode="lin" valueType="num">
                                      <p:cBhvr additive="base">
                                        <p:cTn id="25" dur="500" fill="hold"/>
                                        <p:tgtEl>
                                          <p:spTgt spid="238183"/>
                                        </p:tgtEl>
                                        <p:attrNameLst>
                                          <p:attrName>ppt_x</p:attrName>
                                        </p:attrNameLst>
                                      </p:cBhvr>
                                      <p:tavLst>
                                        <p:tav tm="0">
                                          <p:val>
                                            <p:strVal val="0-#ppt_w/2"/>
                                          </p:val>
                                        </p:tav>
                                        <p:tav tm="100000">
                                          <p:val>
                                            <p:strVal val="#ppt_x"/>
                                          </p:val>
                                        </p:tav>
                                      </p:tavLst>
                                    </p:anim>
                                    <p:anim calcmode="lin" valueType="num">
                                      <p:cBhvr additive="base">
                                        <p:cTn id="26" dur="500" fill="hold"/>
                                        <p:tgtEl>
                                          <p:spTgt spid="23818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38186"/>
                                        </p:tgtEl>
                                        <p:attrNameLst>
                                          <p:attrName>style.visibility</p:attrName>
                                        </p:attrNameLst>
                                      </p:cBhvr>
                                      <p:to>
                                        <p:strVal val="visible"/>
                                      </p:to>
                                    </p:set>
                                    <p:anim calcmode="lin" valueType="num">
                                      <p:cBhvr additive="base">
                                        <p:cTn id="31" dur="500" fill="hold"/>
                                        <p:tgtEl>
                                          <p:spTgt spid="238186"/>
                                        </p:tgtEl>
                                        <p:attrNameLst>
                                          <p:attrName>ppt_x</p:attrName>
                                        </p:attrNameLst>
                                      </p:cBhvr>
                                      <p:tavLst>
                                        <p:tav tm="0">
                                          <p:val>
                                            <p:strVal val="0-#ppt_w/2"/>
                                          </p:val>
                                        </p:tav>
                                        <p:tav tm="100000">
                                          <p:val>
                                            <p:strVal val="#ppt_x"/>
                                          </p:val>
                                        </p:tav>
                                      </p:tavLst>
                                    </p:anim>
                                    <p:anim calcmode="lin" valueType="num">
                                      <p:cBhvr additive="base">
                                        <p:cTn id="32" dur="500" fill="hold"/>
                                        <p:tgtEl>
                                          <p:spTgt spid="238186"/>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38188"/>
                                        </p:tgtEl>
                                        <p:attrNameLst>
                                          <p:attrName>style.visibility</p:attrName>
                                        </p:attrNameLst>
                                      </p:cBhvr>
                                      <p:to>
                                        <p:strVal val="visible"/>
                                      </p:to>
                                    </p:set>
                                    <p:anim calcmode="lin" valueType="num">
                                      <p:cBhvr additive="base">
                                        <p:cTn id="37" dur="500" fill="hold"/>
                                        <p:tgtEl>
                                          <p:spTgt spid="238188"/>
                                        </p:tgtEl>
                                        <p:attrNameLst>
                                          <p:attrName>ppt_x</p:attrName>
                                        </p:attrNameLst>
                                      </p:cBhvr>
                                      <p:tavLst>
                                        <p:tav tm="0">
                                          <p:val>
                                            <p:strVal val="0-#ppt_w/2"/>
                                          </p:val>
                                        </p:tav>
                                        <p:tav tm="100000">
                                          <p:val>
                                            <p:strVal val="#ppt_x"/>
                                          </p:val>
                                        </p:tav>
                                      </p:tavLst>
                                    </p:anim>
                                    <p:anim calcmode="lin" valueType="num">
                                      <p:cBhvr additive="base">
                                        <p:cTn id="38" dur="500" fill="hold"/>
                                        <p:tgtEl>
                                          <p:spTgt spid="2381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737" grpId="0" autoUpdateAnimBg="0"/>
      <p:bldP spid="238103" grpId="0" autoUpdateAnimBg="0"/>
      <p:bldP spid="238183" grpId="0" autoUpdateAnimBg="0"/>
      <p:bldP spid="238186" grpId="0" autoUpdateAnimBg="0"/>
      <p:bldP spid="238188" grpId="0" animBg="1" autoUpdateAnimBg="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p:cNvSpPr>
            <a:spLocks noGrp="1" noChangeArrowheads="1"/>
          </p:cNvSpPr>
          <p:nvPr>
            <p:ph type="title"/>
          </p:nvPr>
        </p:nvSpPr>
        <p:spPr>
          <a:xfrm>
            <a:off x="323850" y="260350"/>
            <a:ext cx="8351838" cy="1368425"/>
          </a:xfrm>
        </p:spPr>
        <p:txBody>
          <a:bodyPr/>
          <a:lstStyle/>
          <a:p>
            <a:pPr algn="ctr">
              <a:lnSpc>
                <a:spcPct val="120000"/>
              </a:lnSpc>
            </a:pPr>
            <a:r>
              <a:rPr lang="zh-CN" altLang="en-US" sz="3600" dirty="0">
                <a:solidFill>
                  <a:srgbClr val="FFCC99"/>
                </a:solidFill>
                <a:effectLst/>
                <a:latin typeface="黑体" pitchFamily="2" charset="-122"/>
                <a:ea typeface="黑体" pitchFamily="2" charset="-122"/>
              </a:rPr>
              <a:t>直方图均衡化方法实现</a:t>
            </a:r>
            <a:r>
              <a:rPr lang="zh-CN" altLang="en-US" sz="3200" dirty="0">
                <a:solidFill>
                  <a:srgbClr val="FFCC99"/>
                </a:solidFill>
                <a:effectLst/>
                <a:latin typeface="黑体" pitchFamily="2" charset="-122"/>
                <a:ea typeface="黑体" pitchFamily="2" charset="-122"/>
              </a:rPr>
              <a:t/>
            </a:r>
            <a:br>
              <a:rPr lang="zh-CN" altLang="en-US" sz="3200" dirty="0">
                <a:solidFill>
                  <a:srgbClr val="FFCC99"/>
                </a:solidFill>
                <a:effectLst/>
                <a:latin typeface="黑体" pitchFamily="2" charset="-122"/>
                <a:ea typeface="黑体" pitchFamily="2" charset="-122"/>
              </a:rPr>
            </a:br>
            <a:r>
              <a:rPr lang="zh-CN" altLang="en-US" sz="3200" dirty="0">
                <a:solidFill>
                  <a:srgbClr val="FFCC99"/>
                </a:solidFill>
                <a:effectLst/>
                <a:latin typeface="黑体" pitchFamily="2" charset="-122"/>
                <a:ea typeface="黑体" pitchFamily="2" charset="-122"/>
              </a:rPr>
              <a:t>            </a:t>
            </a:r>
            <a:r>
              <a:rPr lang="en-US" altLang="zh-CN" sz="2800" dirty="0">
                <a:solidFill>
                  <a:srgbClr val="FFCC99"/>
                </a:solidFill>
                <a:effectLst/>
                <a:latin typeface="Arial"/>
                <a:ea typeface="黑体" pitchFamily="2" charset="-122"/>
              </a:rPr>
              <a:t>——</a:t>
            </a:r>
            <a:r>
              <a:rPr lang="en-US" altLang="zh-CN" sz="2800" dirty="0">
                <a:solidFill>
                  <a:srgbClr val="FFCC99"/>
                </a:solidFill>
                <a:effectLst/>
                <a:latin typeface="黑体" pitchFamily="2" charset="-122"/>
                <a:ea typeface="黑体" pitchFamily="2" charset="-122"/>
              </a:rPr>
              <a:t> 5. </a:t>
            </a:r>
            <a:r>
              <a:rPr lang="zh-CN" altLang="en-US" sz="2800" dirty="0">
                <a:solidFill>
                  <a:srgbClr val="FFCC99"/>
                </a:solidFill>
                <a:effectLst/>
                <a:latin typeface="黑体" pitchFamily="2" charset="-122"/>
                <a:ea typeface="黑体" pitchFamily="2" charset="-122"/>
              </a:rPr>
              <a:t>原、新图灰度直方图比较</a:t>
            </a:r>
          </a:p>
        </p:txBody>
      </p:sp>
      <p:grpSp>
        <p:nvGrpSpPr>
          <p:cNvPr id="244860" name="Group 124"/>
          <p:cNvGrpSpPr>
            <a:grpSpLocks/>
          </p:cNvGrpSpPr>
          <p:nvPr/>
        </p:nvGrpSpPr>
        <p:grpSpPr bwMode="auto">
          <a:xfrm>
            <a:off x="1835150" y="1700213"/>
            <a:ext cx="4392613" cy="1751012"/>
            <a:chOff x="911" y="1026"/>
            <a:chExt cx="2767" cy="1103"/>
          </a:xfrm>
        </p:grpSpPr>
        <p:grpSp>
          <p:nvGrpSpPr>
            <p:cNvPr id="244856" name="Group 120"/>
            <p:cNvGrpSpPr>
              <a:grpSpLocks/>
            </p:cNvGrpSpPr>
            <p:nvPr/>
          </p:nvGrpSpPr>
          <p:grpSpPr bwMode="auto">
            <a:xfrm>
              <a:off x="930" y="1026"/>
              <a:ext cx="2587" cy="907"/>
              <a:chOff x="929" y="1026"/>
              <a:chExt cx="2587" cy="907"/>
            </a:xfrm>
          </p:grpSpPr>
          <p:grpSp>
            <p:nvGrpSpPr>
              <p:cNvPr id="244782" name="Group 46"/>
              <p:cNvGrpSpPr>
                <a:grpSpLocks/>
              </p:cNvGrpSpPr>
              <p:nvPr/>
            </p:nvGrpSpPr>
            <p:grpSpPr bwMode="auto">
              <a:xfrm>
                <a:off x="930" y="1026"/>
                <a:ext cx="2586" cy="907"/>
                <a:chOff x="1519" y="1362"/>
                <a:chExt cx="2586" cy="907"/>
              </a:xfrm>
            </p:grpSpPr>
            <p:grpSp>
              <p:nvGrpSpPr>
                <p:cNvPr id="244769" name="Group 33"/>
                <p:cNvGrpSpPr>
                  <a:grpSpLocks/>
                </p:cNvGrpSpPr>
                <p:nvPr/>
              </p:nvGrpSpPr>
              <p:grpSpPr bwMode="auto">
                <a:xfrm>
                  <a:off x="1519" y="2205"/>
                  <a:ext cx="2586" cy="63"/>
                  <a:chOff x="1519" y="2006"/>
                  <a:chExt cx="2586" cy="63"/>
                </a:xfrm>
              </p:grpSpPr>
              <p:grpSp>
                <p:nvGrpSpPr>
                  <p:cNvPr id="244761" name="Group 25"/>
                  <p:cNvGrpSpPr>
                    <a:grpSpLocks/>
                  </p:cNvGrpSpPr>
                  <p:nvPr/>
                </p:nvGrpSpPr>
                <p:grpSpPr bwMode="auto">
                  <a:xfrm>
                    <a:off x="1519" y="2015"/>
                    <a:ext cx="2586" cy="54"/>
                    <a:chOff x="1519" y="2015"/>
                    <a:chExt cx="2586" cy="54"/>
                  </a:xfrm>
                </p:grpSpPr>
                <p:sp>
                  <p:nvSpPr>
                    <p:cNvPr id="244747" name="Line 11"/>
                    <p:cNvSpPr>
                      <a:spLocks noChangeShapeType="1"/>
                    </p:cNvSpPr>
                    <p:nvPr/>
                  </p:nvSpPr>
                  <p:spPr bwMode="auto">
                    <a:xfrm>
                      <a:off x="1519" y="2069"/>
                      <a:ext cx="258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4749" name="Line 13"/>
                    <p:cNvSpPr>
                      <a:spLocks noChangeShapeType="1"/>
                    </p:cNvSpPr>
                    <p:nvPr/>
                  </p:nvSpPr>
                  <p:spPr bwMode="auto">
                    <a:xfrm>
                      <a:off x="1746" y="2024"/>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4750" name="Line 14"/>
                    <p:cNvSpPr>
                      <a:spLocks noChangeShapeType="1"/>
                    </p:cNvSpPr>
                    <p:nvPr/>
                  </p:nvSpPr>
                  <p:spPr bwMode="auto">
                    <a:xfrm>
                      <a:off x="1982" y="2015"/>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44752" name="Line 16"/>
                  <p:cNvSpPr>
                    <a:spLocks noChangeShapeType="1"/>
                  </p:cNvSpPr>
                  <p:nvPr/>
                </p:nvSpPr>
                <p:spPr bwMode="auto">
                  <a:xfrm>
                    <a:off x="2218" y="2015"/>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4753" name="Line 17"/>
                  <p:cNvSpPr>
                    <a:spLocks noChangeShapeType="1"/>
                  </p:cNvSpPr>
                  <p:nvPr/>
                </p:nvSpPr>
                <p:spPr bwMode="auto">
                  <a:xfrm>
                    <a:off x="2463" y="2006"/>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4754" name="Line 18"/>
                  <p:cNvSpPr>
                    <a:spLocks noChangeShapeType="1"/>
                  </p:cNvSpPr>
                  <p:nvPr/>
                </p:nvSpPr>
                <p:spPr bwMode="auto">
                  <a:xfrm>
                    <a:off x="2708" y="2015"/>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4755" name="Line 19"/>
                  <p:cNvSpPr>
                    <a:spLocks noChangeShapeType="1"/>
                  </p:cNvSpPr>
                  <p:nvPr/>
                </p:nvSpPr>
                <p:spPr bwMode="auto">
                  <a:xfrm>
                    <a:off x="2962" y="2015"/>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4756" name="Line 20"/>
                  <p:cNvSpPr>
                    <a:spLocks noChangeShapeType="1"/>
                  </p:cNvSpPr>
                  <p:nvPr/>
                </p:nvSpPr>
                <p:spPr bwMode="auto">
                  <a:xfrm>
                    <a:off x="3206" y="2015"/>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4757" name="Line 21"/>
                  <p:cNvSpPr>
                    <a:spLocks noChangeShapeType="1"/>
                  </p:cNvSpPr>
                  <p:nvPr/>
                </p:nvSpPr>
                <p:spPr bwMode="auto">
                  <a:xfrm>
                    <a:off x="3434" y="2024"/>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4758" name="Line 22"/>
                  <p:cNvSpPr>
                    <a:spLocks noChangeShapeType="1"/>
                  </p:cNvSpPr>
                  <p:nvPr/>
                </p:nvSpPr>
                <p:spPr bwMode="auto">
                  <a:xfrm>
                    <a:off x="3679" y="2024"/>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44759" name="Line 23"/>
                <p:cNvSpPr>
                  <a:spLocks noChangeShapeType="1"/>
                </p:cNvSpPr>
                <p:nvPr/>
              </p:nvSpPr>
              <p:spPr bwMode="auto">
                <a:xfrm>
                  <a:off x="1519" y="1362"/>
                  <a:ext cx="0" cy="907"/>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44803" name="Group 67"/>
              <p:cNvGrpSpPr>
                <a:grpSpLocks/>
              </p:cNvGrpSpPr>
              <p:nvPr/>
            </p:nvGrpSpPr>
            <p:grpSpPr bwMode="auto">
              <a:xfrm>
                <a:off x="929" y="1797"/>
                <a:ext cx="227" cy="136"/>
                <a:chOff x="929" y="1797"/>
                <a:chExt cx="227" cy="136"/>
              </a:xfrm>
            </p:grpSpPr>
            <p:sp>
              <p:nvSpPr>
                <p:cNvPr id="244783" name="Rectangle 47"/>
                <p:cNvSpPr>
                  <a:spLocks noChangeArrowheads="1"/>
                </p:cNvSpPr>
                <p:nvPr/>
              </p:nvSpPr>
              <p:spPr bwMode="auto">
                <a:xfrm>
                  <a:off x="930" y="1888"/>
                  <a:ext cx="226" cy="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784" name="Rectangle 48"/>
                <p:cNvSpPr>
                  <a:spLocks noChangeArrowheads="1"/>
                </p:cNvSpPr>
                <p:nvPr/>
              </p:nvSpPr>
              <p:spPr bwMode="auto">
                <a:xfrm>
                  <a:off x="929" y="1841"/>
                  <a:ext cx="226" cy="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785" name="Rectangle 49"/>
                <p:cNvSpPr>
                  <a:spLocks noChangeArrowheads="1"/>
                </p:cNvSpPr>
                <p:nvPr/>
              </p:nvSpPr>
              <p:spPr bwMode="auto">
                <a:xfrm>
                  <a:off x="930" y="1797"/>
                  <a:ext cx="226" cy="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44809" name="Group 73"/>
              <p:cNvGrpSpPr>
                <a:grpSpLocks/>
              </p:cNvGrpSpPr>
              <p:nvPr/>
            </p:nvGrpSpPr>
            <p:grpSpPr bwMode="auto">
              <a:xfrm>
                <a:off x="1165" y="1833"/>
                <a:ext cx="226" cy="90"/>
                <a:chOff x="1837" y="4020"/>
                <a:chExt cx="226" cy="90"/>
              </a:xfrm>
            </p:grpSpPr>
            <p:sp>
              <p:nvSpPr>
                <p:cNvPr id="244786" name="Rectangle 50"/>
                <p:cNvSpPr>
                  <a:spLocks noChangeArrowheads="1"/>
                </p:cNvSpPr>
                <p:nvPr/>
              </p:nvSpPr>
              <p:spPr bwMode="auto">
                <a:xfrm>
                  <a:off x="1837" y="4020"/>
                  <a:ext cx="226" cy="45"/>
                </a:xfrm>
                <a:prstGeom prst="rect">
                  <a:avLst/>
                </a:prstGeom>
                <a:solidFill>
                  <a:srgbClr val="FFA52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808" name="Rectangle 72"/>
                <p:cNvSpPr>
                  <a:spLocks noChangeArrowheads="1"/>
                </p:cNvSpPr>
                <p:nvPr/>
              </p:nvSpPr>
              <p:spPr bwMode="auto">
                <a:xfrm>
                  <a:off x="1837" y="4065"/>
                  <a:ext cx="226" cy="45"/>
                </a:xfrm>
                <a:prstGeom prst="rect">
                  <a:avLst/>
                </a:prstGeom>
                <a:solidFill>
                  <a:srgbClr val="FFA52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44813" name="Group 77"/>
              <p:cNvGrpSpPr>
                <a:grpSpLocks/>
              </p:cNvGrpSpPr>
              <p:nvPr/>
            </p:nvGrpSpPr>
            <p:grpSpPr bwMode="auto">
              <a:xfrm>
                <a:off x="2808" y="1833"/>
                <a:ext cx="226" cy="90"/>
                <a:chOff x="1837" y="4020"/>
                <a:chExt cx="226" cy="90"/>
              </a:xfrm>
            </p:grpSpPr>
            <p:sp>
              <p:nvSpPr>
                <p:cNvPr id="244814" name="Rectangle 78"/>
                <p:cNvSpPr>
                  <a:spLocks noChangeArrowheads="1"/>
                </p:cNvSpPr>
                <p:nvPr/>
              </p:nvSpPr>
              <p:spPr bwMode="auto">
                <a:xfrm>
                  <a:off x="1837" y="4020"/>
                  <a:ext cx="226" cy="45"/>
                </a:xfrm>
                <a:prstGeom prst="rect">
                  <a:avLst/>
                </a:prstGeom>
                <a:solidFill>
                  <a:srgbClr val="FFA52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815" name="Rectangle 79"/>
                <p:cNvSpPr>
                  <a:spLocks noChangeArrowheads="1"/>
                </p:cNvSpPr>
                <p:nvPr/>
              </p:nvSpPr>
              <p:spPr bwMode="auto">
                <a:xfrm>
                  <a:off x="1837" y="4065"/>
                  <a:ext cx="226" cy="45"/>
                </a:xfrm>
                <a:prstGeom prst="rect">
                  <a:avLst/>
                </a:prstGeom>
                <a:solidFill>
                  <a:srgbClr val="FFA52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44823" name="Group 87"/>
              <p:cNvGrpSpPr>
                <a:grpSpLocks/>
              </p:cNvGrpSpPr>
              <p:nvPr/>
            </p:nvGrpSpPr>
            <p:grpSpPr bwMode="auto">
              <a:xfrm>
                <a:off x="3035" y="1788"/>
                <a:ext cx="227" cy="136"/>
                <a:chOff x="929" y="1797"/>
                <a:chExt cx="227" cy="136"/>
              </a:xfrm>
            </p:grpSpPr>
            <p:sp>
              <p:nvSpPr>
                <p:cNvPr id="244824" name="Rectangle 88"/>
                <p:cNvSpPr>
                  <a:spLocks noChangeArrowheads="1"/>
                </p:cNvSpPr>
                <p:nvPr/>
              </p:nvSpPr>
              <p:spPr bwMode="auto">
                <a:xfrm>
                  <a:off x="930" y="1888"/>
                  <a:ext cx="226" cy="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825" name="Rectangle 89"/>
                <p:cNvSpPr>
                  <a:spLocks noChangeArrowheads="1"/>
                </p:cNvSpPr>
                <p:nvPr/>
              </p:nvSpPr>
              <p:spPr bwMode="auto">
                <a:xfrm>
                  <a:off x="929" y="1841"/>
                  <a:ext cx="226" cy="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826" name="Rectangle 90"/>
                <p:cNvSpPr>
                  <a:spLocks noChangeArrowheads="1"/>
                </p:cNvSpPr>
                <p:nvPr/>
              </p:nvSpPr>
              <p:spPr bwMode="auto">
                <a:xfrm>
                  <a:off x="930" y="1797"/>
                  <a:ext cx="226" cy="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44828" name="Rectangle 92"/>
              <p:cNvSpPr>
                <a:spLocks noChangeArrowheads="1"/>
              </p:cNvSpPr>
              <p:nvPr/>
            </p:nvSpPr>
            <p:spPr bwMode="auto">
              <a:xfrm>
                <a:off x="1873" y="1888"/>
                <a:ext cx="226" cy="45"/>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44833" name="Group 97"/>
              <p:cNvGrpSpPr>
                <a:grpSpLocks/>
              </p:cNvGrpSpPr>
              <p:nvPr/>
            </p:nvGrpSpPr>
            <p:grpSpPr bwMode="auto">
              <a:xfrm>
                <a:off x="1401" y="1743"/>
                <a:ext cx="226" cy="181"/>
                <a:chOff x="748" y="3838"/>
                <a:chExt cx="226" cy="181"/>
              </a:xfrm>
            </p:grpSpPr>
            <p:sp>
              <p:nvSpPr>
                <p:cNvPr id="244787" name="Rectangle 51"/>
                <p:cNvSpPr>
                  <a:spLocks noChangeArrowheads="1"/>
                </p:cNvSpPr>
                <p:nvPr/>
              </p:nvSpPr>
              <p:spPr bwMode="auto">
                <a:xfrm>
                  <a:off x="748" y="3884"/>
                  <a:ext cx="226" cy="4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829" name="Rectangle 93"/>
                <p:cNvSpPr>
                  <a:spLocks noChangeArrowheads="1"/>
                </p:cNvSpPr>
                <p:nvPr/>
              </p:nvSpPr>
              <p:spPr bwMode="auto">
                <a:xfrm>
                  <a:off x="748" y="3838"/>
                  <a:ext cx="226" cy="4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831" name="Rectangle 95"/>
                <p:cNvSpPr>
                  <a:spLocks noChangeArrowheads="1"/>
                </p:cNvSpPr>
                <p:nvPr/>
              </p:nvSpPr>
              <p:spPr bwMode="auto">
                <a:xfrm>
                  <a:off x="748" y="3929"/>
                  <a:ext cx="226" cy="4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832" name="Rectangle 96"/>
                <p:cNvSpPr>
                  <a:spLocks noChangeArrowheads="1"/>
                </p:cNvSpPr>
                <p:nvPr/>
              </p:nvSpPr>
              <p:spPr bwMode="auto">
                <a:xfrm>
                  <a:off x="748" y="3974"/>
                  <a:ext cx="226" cy="4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44834" name="Group 98"/>
              <p:cNvGrpSpPr>
                <a:grpSpLocks/>
              </p:cNvGrpSpPr>
              <p:nvPr/>
            </p:nvGrpSpPr>
            <p:grpSpPr bwMode="auto">
              <a:xfrm>
                <a:off x="1636" y="1744"/>
                <a:ext cx="226" cy="181"/>
                <a:chOff x="748" y="3838"/>
                <a:chExt cx="226" cy="181"/>
              </a:xfrm>
            </p:grpSpPr>
            <p:sp>
              <p:nvSpPr>
                <p:cNvPr id="244835" name="Rectangle 99"/>
                <p:cNvSpPr>
                  <a:spLocks noChangeArrowheads="1"/>
                </p:cNvSpPr>
                <p:nvPr/>
              </p:nvSpPr>
              <p:spPr bwMode="auto">
                <a:xfrm>
                  <a:off x="748" y="3884"/>
                  <a:ext cx="226" cy="4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836" name="Rectangle 100"/>
                <p:cNvSpPr>
                  <a:spLocks noChangeArrowheads="1"/>
                </p:cNvSpPr>
                <p:nvPr/>
              </p:nvSpPr>
              <p:spPr bwMode="auto">
                <a:xfrm>
                  <a:off x="748" y="3838"/>
                  <a:ext cx="226" cy="4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837" name="Rectangle 101"/>
                <p:cNvSpPr>
                  <a:spLocks noChangeArrowheads="1"/>
                </p:cNvSpPr>
                <p:nvPr/>
              </p:nvSpPr>
              <p:spPr bwMode="auto">
                <a:xfrm>
                  <a:off x="748" y="3929"/>
                  <a:ext cx="226" cy="4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838" name="Rectangle 102"/>
                <p:cNvSpPr>
                  <a:spLocks noChangeArrowheads="1"/>
                </p:cNvSpPr>
                <p:nvPr/>
              </p:nvSpPr>
              <p:spPr bwMode="auto">
                <a:xfrm>
                  <a:off x="748" y="3974"/>
                  <a:ext cx="226" cy="4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44839" name="Group 103"/>
              <p:cNvGrpSpPr>
                <a:grpSpLocks/>
              </p:cNvGrpSpPr>
              <p:nvPr/>
            </p:nvGrpSpPr>
            <p:grpSpPr bwMode="auto">
              <a:xfrm>
                <a:off x="2345" y="1743"/>
                <a:ext cx="226" cy="181"/>
                <a:chOff x="748" y="3838"/>
                <a:chExt cx="226" cy="181"/>
              </a:xfrm>
            </p:grpSpPr>
            <p:sp>
              <p:nvSpPr>
                <p:cNvPr id="244840" name="Rectangle 104"/>
                <p:cNvSpPr>
                  <a:spLocks noChangeArrowheads="1"/>
                </p:cNvSpPr>
                <p:nvPr/>
              </p:nvSpPr>
              <p:spPr bwMode="auto">
                <a:xfrm>
                  <a:off x="748" y="3884"/>
                  <a:ext cx="226" cy="4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841" name="Rectangle 105"/>
                <p:cNvSpPr>
                  <a:spLocks noChangeArrowheads="1"/>
                </p:cNvSpPr>
                <p:nvPr/>
              </p:nvSpPr>
              <p:spPr bwMode="auto">
                <a:xfrm>
                  <a:off x="748" y="3838"/>
                  <a:ext cx="226" cy="4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842" name="Rectangle 106"/>
                <p:cNvSpPr>
                  <a:spLocks noChangeArrowheads="1"/>
                </p:cNvSpPr>
                <p:nvPr/>
              </p:nvSpPr>
              <p:spPr bwMode="auto">
                <a:xfrm>
                  <a:off x="748" y="3929"/>
                  <a:ext cx="226" cy="4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843" name="Rectangle 107"/>
                <p:cNvSpPr>
                  <a:spLocks noChangeArrowheads="1"/>
                </p:cNvSpPr>
                <p:nvPr/>
              </p:nvSpPr>
              <p:spPr bwMode="auto">
                <a:xfrm>
                  <a:off x="748" y="3974"/>
                  <a:ext cx="226" cy="4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44854" name="Rectangle 118"/>
              <p:cNvSpPr>
                <a:spLocks noChangeArrowheads="1"/>
              </p:cNvSpPr>
              <p:nvPr/>
            </p:nvSpPr>
            <p:spPr bwMode="auto">
              <a:xfrm>
                <a:off x="2109" y="1888"/>
                <a:ext cx="226" cy="45"/>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855" name="Rectangle 119"/>
              <p:cNvSpPr>
                <a:spLocks noChangeArrowheads="1"/>
              </p:cNvSpPr>
              <p:nvPr/>
            </p:nvSpPr>
            <p:spPr bwMode="auto">
              <a:xfrm>
                <a:off x="2580" y="1879"/>
                <a:ext cx="226" cy="45"/>
              </a:xfrm>
              <a:prstGeom prst="rect">
                <a:avLst/>
              </a:prstGeom>
              <a:solidFill>
                <a:srgbClr val="FF33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44857" name="Text Box 121"/>
            <p:cNvSpPr txBox="1">
              <a:spLocks noChangeArrowheads="1"/>
            </p:cNvSpPr>
            <p:nvPr/>
          </p:nvSpPr>
          <p:spPr bwMode="auto">
            <a:xfrm>
              <a:off x="911" y="1898"/>
              <a:ext cx="276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Times New Roman" pitchFamily="18" charset="0"/>
                </a:rPr>
                <a:t> </a:t>
              </a:r>
              <a:r>
                <a:rPr lang="en-US" altLang="zh-CN" sz="1400" b="1">
                  <a:latin typeface="黑体" pitchFamily="2" charset="-122"/>
                  <a:ea typeface="黑体" pitchFamily="2" charset="-122"/>
                </a:rPr>
                <a:t>0   1   2   3    4   5   6   7   8    9</a:t>
              </a:r>
            </a:p>
          </p:txBody>
        </p:sp>
      </p:grpSp>
      <p:grpSp>
        <p:nvGrpSpPr>
          <p:cNvPr id="244872" name="Group 136"/>
          <p:cNvGrpSpPr>
            <a:grpSpLocks/>
          </p:cNvGrpSpPr>
          <p:nvPr/>
        </p:nvGrpSpPr>
        <p:grpSpPr bwMode="auto">
          <a:xfrm>
            <a:off x="1835150" y="3644900"/>
            <a:ext cx="4392613" cy="1749425"/>
            <a:chOff x="1238" y="2024"/>
            <a:chExt cx="2767" cy="1102"/>
          </a:xfrm>
        </p:grpSpPr>
        <p:sp>
          <p:nvSpPr>
            <p:cNvPr id="244858" name="Text Box 122"/>
            <p:cNvSpPr txBox="1">
              <a:spLocks noChangeArrowheads="1"/>
            </p:cNvSpPr>
            <p:nvPr/>
          </p:nvSpPr>
          <p:spPr bwMode="auto">
            <a:xfrm>
              <a:off x="1238" y="2895"/>
              <a:ext cx="2767"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Times New Roman" pitchFamily="18" charset="0"/>
                </a:rPr>
                <a:t> </a:t>
              </a:r>
              <a:r>
                <a:rPr lang="en-US" altLang="zh-CN" sz="1400" b="1">
                  <a:latin typeface="黑体" pitchFamily="2" charset="-122"/>
                  <a:ea typeface="黑体" pitchFamily="2" charset="-122"/>
                </a:rPr>
                <a:t>0   1   2   3    4   5   6   7    8    9</a:t>
              </a:r>
            </a:p>
          </p:txBody>
        </p:sp>
        <p:grpSp>
          <p:nvGrpSpPr>
            <p:cNvPr id="244871" name="Group 135"/>
            <p:cNvGrpSpPr>
              <a:grpSpLocks/>
            </p:cNvGrpSpPr>
            <p:nvPr/>
          </p:nvGrpSpPr>
          <p:grpSpPr bwMode="auto">
            <a:xfrm>
              <a:off x="1247" y="2024"/>
              <a:ext cx="2586" cy="907"/>
              <a:chOff x="975" y="2432"/>
              <a:chExt cx="2586" cy="907"/>
            </a:xfrm>
          </p:grpSpPr>
          <p:grpSp>
            <p:nvGrpSpPr>
              <p:cNvPr id="244789" name="Group 53"/>
              <p:cNvGrpSpPr>
                <a:grpSpLocks/>
              </p:cNvGrpSpPr>
              <p:nvPr/>
            </p:nvGrpSpPr>
            <p:grpSpPr bwMode="auto">
              <a:xfrm>
                <a:off x="975" y="2432"/>
                <a:ext cx="2586" cy="907"/>
                <a:chOff x="1519" y="1362"/>
                <a:chExt cx="2586" cy="907"/>
              </a:xfrm>
            </p:grpSpPr>
            <p:grpSp>
              <p:nvGrpSpPr>
                <p:cNvPr id="244790" name="Group 54"/>
                <p:cNvGrpSpPr>
                  <a:grpSpLocks/>
                </p:cNvGrpSpPr>
                <p:nvPr/>
              </p:nvGrpSpPr>
              <p:grpSpPr bwMode="auto">
                <a:xfrm>
                  <a:off x="1519" y="2205"/>
                  <a:ext cx="2586" cy="63"/>
                  <a:chOff x="1519" y="2006"/>
                  <a:chExt cx="2586" cy="63"/>
                </a:xfrm>
              </p:grpSpPr>
              <p:grpSp>
                <p:nvGrpSpPr>
                  <p:cNvPr id="244791" name="Group 55"/>
                  <p:cNvGrpSpPr>
                    <a:grpSpLocks/>
                  </p:cNvGrpSpPr>
                  <p:nvPr/>
                </p:nvGrpSpPr>
                <p:grpSpPr bwMode="auto">
                  <a:xfrm>
                    <a:off x="1519" y="2015"/>
                    <a:ext cx="2586" cy="54"/>
                    <a:chOff x="1519" y="2015"/>
                    <a:chExt cx="2586" cy="54"/>
                  </a:xfrm>
                </p:grpSpPr>
                <p:sp>
                  <p:nvSpPr>
                    <p:cNvPr id="244792" name="Line 56"/>
                    <p:cNvSpPr>
                      <a:spLocks noChangeShapeType="1"/>
                    </p:cNvSpPr>
                    <p:nvPr/>
                  </p:nvSpPr>
                  <p:spPr bwMode="auto">
                    <a:xfrm>
                      <a:off x="1519" y="2069"/>
                      <a:ext cx="2586" cy="0"/>
                    </a:xfrm>
                    <a:prstGeom prst="line">
                      <a:avLst/>
                    </a:prstGeom>
                    <a:noFill/>
                    <a:ln w="2857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4793" name="Line 57"/>
                    <p:cNvSpPr>
                      <a:spLocks noChangeShapeType="1"/>
                    </p:cNvSpPr>
                    <p:nvPr/>
                  </p:nvSpPr>
                  <p:spPr bwMode="auto">
                    <a:xfrm>
                      <a:off x="1746" y="2024"/>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4794" name="Line 58"/>
                    <p:cNvSpPr>
                      <a:spLocks noChangeShapeType="1"/>
                    </p:cNvSpPr>
                    <p:nvPr/>
                  </p:nvSpPr>
                  <p:spPr bwMode="auto">
                    <a:xfrm>
                      <a:off x="1982" y="2015"/>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44795" name="Line 59"/>
                  <p:cNvSpPr>
                    <a:spLocks noChangeShapeType="1"/>
                  </p:cNvSpPr>
                  <p:nvPr/>
                </p:nvSpPr>
                <p:spPr bwMode="auto">
                  <a:xfrm>
                    <a:off x="2218" y="2015"/>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4796" name="Line 60"/>
                  <p:cNvSpPr>
                    <a:spLocks noChangeShapeType="1"/>
                  </p:cNvSpPr>
                  <p:nvPr/>
                </p:nvSpPr>
                <p:spPr bwMode="auto">
                  <a:xfrm>
                    <a:off x="2463" y="2006"/>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4797" name="Line 61"/>
                  <p:cNvSpPr>
                    <a:spLocks noChangeShapeType="1"/>
                  </p:cNvSpPr>
                  <p:nvPr/>
                </p:nvSpPr>
                <p:spPr bwMode="auto">
                  <a:xfrm>
                    <a:off x="2708" y="2015"/>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4798" name="Line 62"/>
                  <p:cNvSpPr>
                    <a:spLocks noChangeShapeType="1"/>
                  </p:cNvSpPr>
                  <p:nvPr/>
                </p:nvSpPr>
                <p:spPr bwMode="auto">
                  <a:xfrm>
                    <a:off x="2962" y="2015"/>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4799" name="Line 63"/>
                  <p:cNvSpPr>
                    <a:spLocks noChangeShapeType="1"/>
                  </p:cNvSpPr>
                  <p:nvPr/>
                </p:nvSpPr>
                <p:spPr bwMode="auto">
                  <a:xfrm>
                    <a:off x="3206" y="2015"/>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4800" name="Line 64"/>
                  <p:cNvSpPr>
                    <a:spLocks noChangeShapeType="1"/>
                  </p:cNvSpPr>
                  <p:nvPr/>
                </p:nvSpPr>
                <p:spPr bwMode="auto">
                  <a:xfrm>
                    <a:off x="3434" y="2024"/>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4801" name="Line 65"/>
                  <p:cNvSpPr>
                    <a:spLocks noChangeShapeType="1"/>
                  </p:cNvSpPr>
                  <p:nvPr/>
                </p:nvSpPr>
                <p:spPr bwMode="auto">
                  <a:xfrm>
                    <a:off x="3679" y="2024"/>
                    <a:ext cx="0" cy="4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44802" name="Line 66"/>
                <p:cNvSpPr>
                  <a:spLocks noChangeShapeType="1"/>
                </p:cNvSpPr>
                <p:nvPr/>
              </p:nvSpPr>
              <p:spPr bwMode="auto">
                <a:xfrm>
                  <a:off x="1519" y="1362"/>
                  <a:ext cx="0" cy="907"/>
                </a:xfrm>
                <a:prstGeom prst="line">
                  <a:avLst/>
                </a:prstGeom>
                <a:noFill/>
                <a:ln w="28575">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44804" name="Group 68"/>
              <p:cNvGrpSpPr>
                <a:grpSpLocks/>
              </p:cNvGrpSpPr>
              <p:nvPr/>
            </p:nvGrpSpPr>
            <p:grpSpPr bwMode="auto">
              <a:xfrm>
                <a:off x="975" y="3203"/>
                <a:ext cx="227" cy="136"/>
                <a:chOff x="929" y="1797"/>
                <a:chExt cx="227" cy="136"/>
              </a:xfrm>
            </p:grpSpPr>
            <p:sp>
              <p:nvSpPr>
                <p:cNvPr id="244805" name="Rectangle 69"/>
                <p:cNvSpPr>
                  <a:spLocks noChangeArrowheads="1"/>
                </p:cNvSpPr>
                <p:nvPr/>
              </p:nvSpPr>
              <p:spPr bwMode="auto">
                <a:xfrm>
                  <a:off x="930" y="1888"/>
                  <a:ext cx="226" cy="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806" name="Rectangle 70"/>
                <p:cNvSpPr>
                  <a:spLocks noChangeArrowheads="1"/>
                </p:cNvSpPr>
                <p:nvPr/>
              </p:nvSpPr>
              <p:spPr bwMode="auto">
                <a:xfrm>
                  <a:off x="929" y="1841"/>
                  <a:ext cx="226" cy="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807" name="Rectangle 71"/>
                <p:cNvSpPr>
                  <a:spLocks noChangeArrowheads="1"/>
                </p:cNvSpPr>
                <p:nvPr/>
              </p:nvSpPr>
              <p:spPr bwMode="auto">
                <a:xfrm>
                  <a:off x="930" y="1797"/>
                  <a:ext cx="226" cy="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44810" name="Group 74"/>
              <p:cNvGrpSpPr>
                <a:grpSpLocks/>
              </p:cNvGrpSpPr>
              <p:nvPr/>
            </p:nvGrpSpPr>
            <p:grpSpPr bwMode="auto">
              <a:xfrm>
                <a:off x="1447" y="3240"/>
                <a:ext cx="226" cy="90"/>
                <a:chOff x="1837" y="4020"/>
                <a:chExt cx="226" cy="90"/>
              </a:xfrm>
            </p:grpSpPr>
            <p:sp>
              <p:nvSpPr>
                <p:cNvPr id="244811" name="Rectangle 75"/>
                <p:cNvSpPr>
                  <a:spLocks noChangeArrowheads="1"/>
                </p:cNvSpPr>
                <p:nvPr/>
              </p:nvSpPr>
              <p:spPr bwMode="auto">
                <a:xfrm>
                  <a:off x="1837" y="4020"/>
                  <a:ext cx="226" cy="45"/>
                </a:xfrm>
                <a:prstGeom prst="rect">
                  <a:avLst/>
                </a:prstGeom>
                <a:solidFill>
                  <a:srgbClr val="FFA52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812" name="Rectangle 76"/>
                <p:cNvSpPr>
                  <a:spLocks noChangeArrowheads="1"/>
                </p:cNvSpPr>
                <p:nvPr/>
              </p:nvSpPr>
              <p:spPr bwMode="auto">
                <a:xfrm>
                  <a:off x="1837" y="4065"/>
                  <a:ext cx="226" cy="45"/>
                </a:xfrm>
                <a:prstGeom prst="rect">
                  <a:avLst/>
                </a:prstGeom>
                <a:solidFill>
                  <a:srgbClr val="FFA52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44816" name="Group 80"/>
              <p:cNvGrpSpPr>
                <a:grpSpLocks/>
              </p:cNvGrpSpPr>
              <p:nvPr/>
            </p:nvGrpSpPr>
            <p:grpSpPr bwMode="auto">
              <a:xfrm>
                <a:off x="2907" y="3240"/>
                <a:ext cx="226" cy="90"/>
                <a:chOff x="1837" y="4020"/>
                <a:chExt cx="226" cy="90"/>
              </a:xfrm>
            </p:grpSpPr>
            <p:sp>
              <p:nvSpPr>
                <p:cNvPr id="244817" name="Rectangle 81"/>
                <p:cNvSpPr>
                  <a:spLocks noChangeArrowheads="1"/>
                </p:cNvSpPr>
                <p:nvPr/>
              </p:nvSpPr>
              <p:spPr bwMode="auto">
                <a:xfrm>
                  <a:off x="1837" y="4020"/>
                  <a:ext cx="226" cy="45"/>
                </a:xfrm>
                <a:prstGeom prst="rect">
                  <a:avLst/>
                </a:prstGeom>
                <a:solidFill>
                  <a:srgbClr val="FFA52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818" name="Rectangle 82"/>
                <p:cNvSpPr>
                  <a:spLocks noChangeArrowheads="1"/>
                </p:cNvSpPr>
                <p:nvPr/>
              </p:nvSpPr>
              <p:spPr bwMode="auto">
                <a:xfrm>
                  <a:off x="1837" y="4065"/>
                  <a:ext cx="226" cy="45"/>
                </a:xfrm>
                <a:prstGeom prst="rect">
                  <a:avLst/>
                </a:prstGeom>
                <a:solidFill>
                  <a:srgbClr val="FFA52D"/>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44819" name="Group 83"/>
              <p:cNvGrpSpPr>
                <a:grpSpLocks/>
              </p:cNvGrpSpPr>
              <p:nvPr/>
            </p:nvGrpSpPr>
            <p:grpSpPr bwMode="auto">
              <a:xfrm>
                <a:off x="3143" y="3194"/>
                <a:ext cx="227" cy="136"/>
                <a:chOff x="929" y="1797"/>
                <a:chExt cx="227" cy="136"/>
              </a:xfrm>
            </p:grpSpPr>
            <p:sp>
              <p:nvSpPr>
                <p:cNvPr id="244820" name="Rectangle 84"/>
                <p:cNvSpPr>
                  <a:spLocks noChangeArrowheads="1"/>
                </p:cNvSpPr>
                <p:nvPr/>
              </p:nvSpPr>
              <p:spPr bwMode="auto">
                <a:xfrm>
                  <a:off x="930" y="1888"/>
                  <a:ext cx="226" cy="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821" name="Rectangle 85"/>
                <p:cNvSpPr>
                  <a:spLocks noChangeArrowheads="1"/>
                </p:cNvSpPr>
                <p:nvPr/>
              </p:nvSpPr>
              <p:spPr bwMode="auto">
                <a:xfrm>
                  <a:off x="929" y="1841"/>
                  <a:ext cx="226" cy="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822" name="Rectangle 86"/>
                <p:cNvSpPr>
                  <a:spLocks noChangeArrowheads="1"/>
                </p:cNvSpPr>
                <p:nvPr/>
              </p:nvSpPr>
              <p:spPr bwMode="auto">
                <a:xfrm>
                  <a:off x="930" y="1797"/>
                  <a:ext cx="226" cy="45"/>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44844" name="Group 108"/>
              <p:cNvGrpSpPr>
                <a:grpSpLocks/>
              </p:cNvGrpSpPr>
              <p:nvPr/>
            </p:nvGrpSpPr>
            <p:grpSpPr bwMode="auto">
              <a:xfrm>
                <a:off x="1682" y="3149"/>
                <a:ext cx="226" cy="181"/>
                <a:chOff x="748" y="3838"/>
                <a:chExt cx="226" cy="181"/>
              </a:xfrm>
            </p:grpSpPr>
            <p:sp>
              <p:nvSpPr>
                <p:cNvPr id="244845" name="Rectangle 109"/>
                <p:cNvSpPr>
                  <a:spLocks noChangeArrowheads="1"/>
                </p:cNvSpPr>
                <p:nvPr/>
              </p:nvSpPr>
              <p:spPr bwMode="auto">
                <a:xfrm>
                  <a:off x="748" y="3884"/>
                  <a:ext cx="226" cy="4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846" name="Rectangle 110"/>
                <p:cNvSpPr>
                  <a:spLocks noChangeArrowheads="1"/>
                </p:cNvSpPr>
                <p:nvPr/>
              </p:nvSpPr>
              <p:spPr bwMode="auto">
                <a:xfrm>
                  <a:off x="748" y="3838"/>
                  <a:ext cx="226" cy="4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847" name="Rectangle 111"/>
                <p:cNvSpPr>
                  <a:spLocks noChangeArrowheads="1"/>
                </p:cNvSpPr>
                <p:nvPr/>
              </p:nvSpPr>
              <p:spPr bwMode="auto">
                <a:xfrm>
                  <a:off x="748" y="3929"/>
                  <a:ext cx="226" cy="4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848" name="Rectangle 112"/>
                <p:cNvSpPr>
                  <a:spLocks noChangeArrowheads="1"/>
                </p:cNvSpPr>
                <p:nvPr/>
              </p:nvSpPr>
              <p:spPr bwMode="auto">
                <a:xfrm>
                  <a:off x="748" y="3974"/>
                  <a:ext cx="226" cy="45"/>
                </a:xfrm>
                <a:prstGeom prst="rect">
                  <a:avLst/>
                </a:prstGeom>
                <a:solidFill>
                  <a:srgbClr val="33CC33"/>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44862" name="Group 126"/>
              <p:cNvGrpSpPr>
                <a:grpSpLocks/>
              </p:cNvGrpSpPr>
              <p:nvPr/>
            </p:nvGrpSpPr>
            <p:grpSpPr bwMode="auto">
              <a:xfrm>
                <a:off x="2672" y="3103"/>
                <a:ext cx="226" cy="227"/>
                <a:chOff x="5148" y="2069"/>
                <a:chExt cx="226" cy="227"/>
              </a:xfrm>
            </p:grpSpPr>
            <p:grpSp>
              <p:nvGrpSpPr>
                <p:cNvPr id="244849" name="Group 113"/>
                <p:cNvGrpSpPr>
                  <a:grpSpLocks/>
                </p:cNvGrpSpPr>
                <p:nvPr/>
              </p:nvGrpSpPr>
              <p:grpSpPr bwMode="auto">
                <a:xfrm>
                  <a:off x="5148" y="2115"/>
                  <a:ext cx="226" cy="181"/>
                  <a:chOff x="748" y="3838"/>
                  <a:chExt cx="226" cy="181"/>
                </a:xfrm>
              </p:grpSpPr>
              <p:sp>
                <p:nvSpPr>
                  <p:cNvPr id="244850" name="Rectangle 114"/>
                  <p:cNvSpPr>
                    <a:spLocks noChangeArrowheads="1"/>
                  </p:cNvSpPr>
                  <p:nvPr/>
                </p:nvSpPr>
                <p:spPr bwMode="auto">
                  <a:xfrm>
                    <a:off x="748" y="3884"/>
                    <a:ext cx="226" cy="45"/>
                  </a:xfrm>
                  <a:prstGeom prst="rect">
                    <a:avLst/>
                  </a:prstGeom>
                  <a:solidFill>
                    <a:srgbClr val="E0426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851" name="Rectangle 115"/>
                  <p:cNvSpPr>
                    <a:spLocks noChangeArrowheads="1"/>
                  </p:cNvSpPr>
                  <p:nvPr/>
                </p:nvSpPr>
                <p:spPr bwMode="auto">
                  <a:xfrm>
                    <a:off x="748" y="3838"/>
                    <a:ext cx="226" cy="45"/>
                  </a:xfrm>
                  <a:prstGeom prst="rect">
                    <a:avLst/>
                  </a:prstGeom>
                  <a:solidFill>
                    <a:srgbClr val="E0426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852" name="Rectangle 116"/>
                  <p:cNvSpPr>
                    <a:spLocks noChangeArrowheads="1"/>
                  </p:cNvSpPr>
                  <p:nvPr/>
                </p:nvSpPr>
                <p:spPr bwMode="auto">
                  <a:xfrm>
                    <a:off x="748" y="3929"/>
                    <a:ext cx="226" cy="45"/>
                  </a:xfrm>
                  <a:prstGeom prst="rect">
                    <a:avLst/>
                  </a:prstGeom>
                  <a:solidFill>
                    <a:srgbClr val="E0426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853" name="Rectangle 117"/>
                  <p:cNvSpPr>
                    <a:spLocks noChangeArrowheads="1"/>
                  </p:cNvSpPr>
                  <p:nvPr/>
                </p:nvSpPr>
                <p:spPr bwMode="auto">
                  <a:xfrm>
                    <a:off x="748" y="3974"/>
                    <a:ext cx="226" cy="45"/>
                  </a:xfrm>
                  <a:prstGeom prst="rect">
                    <a:avLst/>
                  </a:prstGeom>
                  <a:solidFill>
                    <a:srgbClr val="E0426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44861" name="Rectangle 125"/>
                <p:cNvSpPr>
                  <a:spLocks noChangeArrowheads="1"/>
                </p:cNvSpPr>
                <p:nvPr/>
              </p:nvSpPr>
              <p:spPr bwMode="auto">
                <a:xfrm>
                  <a:off x="5148" y="2069"/>
                  <a:ext cx="226" cy="45"/>
                </a:xfrm>
                <a:prstGeom prst="rect">
                  <a:avLst/>
                </a:prstGeom>
                <a:solidFill>
                  <a:srgbClr val="E0426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44870" name="Group 134"/>
              <p:cNvGrpSpPr>
                <a:grpSpLocks/>
              </p:cNvGrpSpPr>
              <p:nvPr/>
            </p:nvGrpSpPr>
            <p:grpSpPr bwMode="auto">
              <a:xfrm>
                <a:off x="2163" y="3058"/>
                <a:ext cx="249" cy="272"/>
                <a:chOff x="4785" y="2750"/>
                <a:chExt cx="226" cy="272"/>
              </a:xfrm>
            </p:grpSpPr>
            <p:sp>
              <p:nvSpPr>
                <p:cNvPr id="244827" name="Rectangle 91"/>
                <p:cNvSpPr>
                  <a:spLocks noChangeArrowheads="1"/>
                </p:cNvSpPr>
                <p:nvPr/>
              </p:nvSpPr>
              <p:spPr bwMode="auto">
                <a:xfrm>
                  <a:off x="4785" y="2750"/>
                  <a:ext cx="226" cy="45"/>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44863" name="Group 127"/>
                <p:cNvGrpSpPr>
                  <a:grpSpLocks/>
                </p:cNvGrpSpPr>
                <p:nvPr/>
              </p:nvGrpSpPr>
              <p:grpSpPr bwMode="auto">
                <a:xfrm>
                  <a:off x="4785" y="2795"/>
                  <a:ext cx="226" cy="227"/>
                  <a:chOff x="5148" y="2069"/>
                  <a:chExt cx="226" cy="227"/>
                </a:xfrm>
              </p:grpSpPr>
              <p:grpSp>
                <p:nvGrpSpPr>
                  <p:cNvPr id="244864" name="Group 128"/>
                  <p:cNvGrpSpPr>
                    <a:grpSpLocks/>
                  </p:cNvGrpSpPr>
                  <p:nvPr/>
                </p:nvGrpSpPr>
                <p:grpSpPr bwMode="auto">
                  <a:xfrm>
                    <a:off x="5148" y="2115"/>
                    <a:ext cx="226" cy="181"/>
                    <a:chOff x="748" y="3838"/>
                    <a:chExt cx="226" cy="181"/>
                  </a:xfrm>
                </p:grpSpPr>
                <p:sp>
                  <p:nvSpPr>
                    <p:cNvPr id="244865" name="Rectangle 129"/>
                    <p:cNvSpPr>
                      <a:spLocks noChangeArrowheads="1"/>
                    </p:cNvSpPr>
                    <p:nvPr/>
                  </p:nvSpPr>
                  <p:spPr bwMode="auto">
                    <a:xfrm>
                      <a:off x="748" y="3884"/>
                      <a:ext cx="226" cy="45"/>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866" name="Rectangle 130"/>
                    <p:cNvSpPr>
                      <a:spLocks noChangeArrowheads="1"/>
                    </p:cNvSpPr>
                    <p:nvPr/>
                  </p:nvSpPr>
                  <p:spPr bwMode="auto">
                    <a:xfrm>
                      <a:off x="748" y="3838"/>
                      <a:ext cx="226" cy="45"/>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867" name="Rectangle 131"/>
                    <p:cNvSpPr>
                      <a:spLocks noChangeArrowheads="1"/>
                    </p:cNvSpPr>
                    <p:nvPr/>
                  </p:nvSpPr>
                  <p:spPr bwMode="auto">
                    <a:xfrm>
                      <a:off x="748" y="3929"/>
                      <a:ext cx="226" cy="45"/>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4868" name="Rectangle 132"/>
                    <p:cNvSpPr>
                      <a:spLocks noChangeArrowheads="1"/>
                    </p:cNvSpPr>
                    <p:nvPr/>
                  </p:nvSpPr>
                  <p:spPr bwMode="auto">
                    <a:xfrm>
                      <a:off x="748" y="3974"/>
                      <a:ext cx="226" cy="45"/>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44869" name="Rectangle 133"/>
                  <p:cNvSpPr>
                    <a:spLocks noChangeArrowheads="1"/>
                  </p:cNvSpPr>
                  <p:nvPr/>
                </p:nvSpPr>
                <p:spPr bwMode="auto">
                  <a:xfrm>
                    <a:off x="5148" y="2069"/>
                    <a:ext cx="226" cy="45"/>
                  </a:xfrm>
                  <a:prstGeom prst="rect">
                    <a:avLst/>
                  </a:prstGeom>
                  <a:solidFill>
                    <a:srgbClr val="008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sp>
        <p:nvSpPr>
          <p:cNvPr id="244873" name="Text Box 137"/>
          <p:cNvSpPr txBox="1">
            <a:spLocks noChangeArrowheads="1"/>
          </p:cNvSpPr>
          <p:nvPr/>
        </p:nvSpPr>
        <p:spPr bwMode="auto">
          <a:xfrm>
            <a:off x="6443663" y="2708275"/>
            <a:ext cx="2016125" cy="376238"/>
          </a:xfrm>
          <a:prstGeom prst="rect">
            <a:avLst/>
          </a:prstGeom>
          <a:solidFill>
            <a:schemeClr val="bg2"/>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黑体" pitchFamily="2" charset="-122"/>
                <a:ea typeface="黑体" pitchFamily="2" charset="-122"/>
              </a:rPr>
              <a:t>f</a:t>
            </a:r>
            <a:r>
              <a:rPr lang="en-US" altLang="zh-CN">
                <a:latin typeface="黑体" pitchFamily="2" charset="-122"/>
                <a:ea typeface="黑体" pitchFamily="2" charset="-122"/>
              </a:rPr>
              <a:t> </a:t>
            </a:r>
            <a:r>
              <a:rPr lang="zh-CN" altLang="en-US">
                <a:latin typeface="黑体" pitchFamily="2" charset="-122"/>
                <a:ea typeface="黑体" pitchFamily="2" charset="-122"/>
              </a:rPr>
              <a:t>的灰度直方图</a:t>
            </a:r>
          </a:p>
        </p:txBody>
      </p:sp>
      <p:sp>
        <p:nvSpPr>
          <p:cNvPr id="244874" name="Text Box 138"/>
          <p:cNvSpPr txBox="1">
            <a:spLocks noChangeArrowheads="1"/>
          </p:cNvSpPr>
          <p:nvPr/>
        </p:nvSpPr>
        <p:spPr bwMode="auto">
          <a:xfrm>
            <a:off x="6516688" y="4652963"/>
            <a:ext cx="2016125" cy="385762"/>
          </a:xfrm>
          <a:prstGeom prst="rect">
            <a:avLst/>
          </a:prstGeom>
          <a:solidFill>
            <a:schemeClr val="accent2"/>
          </a:solidFill>
          <a:ln w="1905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黑体" pitchFamily="2" charset="-122"/>
                <a:ea typeface="黑体" pitchFamily="2" charset="-122"/>
              </a:rPr>
              <a:t>g</a:t>
            </a:r>
            <a:r>
              <a:rPr lang="en-US" altLang="zh-CN">
                <a:latin typeface="黑体" pitchFamily="2" charset="-122"/>
                <a:ea typeface="黑体" pitchFamily="2" charset="-122"/>
              </a:rPr>
              <a:t> </a:t>
            </a:r>
            <a:r>
              <a:rPr lang="zh-CN" altLang="en-US">
                <a:latin typeface="黑体" pitchFamily="2" charset="-122"/>
                <a:ea typeface="黑体" pitchFamily="2" charset="-122"/>
              </a:rPr>
              <a:t>的灰度直方图</a:t>
            </a:r>
          </a:p>
        </p:txBody>
      </p:sp>
      <p:sp>
        <p:nvSpPr>
          <p:cNvPr id="244875" name="Text Box 139"/>
          <p:cNvSpPr txBox="1">
            <a:spLocks noChangeArrowheads="1"/>
          </p:cNvSpPr>
          <p:nvPr/>
        </p:nvSpPr>
        <p:spPr bwMode="auto">
          <a:xfrm>
            <a:off x="323850" y="5516563"/>
            <a:ext cx="2303463" cy="1042987"/>
          </a:xfrm>
          <a:prstGeom prst="rect">
            <a:avLst/>
          </a:prstGeom>
          <a:solidFill>
            <a:schemeClr val="bg2"/>
          </a:solidFill>
          <a:ln w="38100" cmpd="dbl">
            <a:solidFill>
              <a:srgbClr val="FF7C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ea typeface="华文细黑" pitchFamily="2" charset="-122"/>
                <a:hlinkClick r:id="rId3" action="ppaction://hlinksldjump"/>
              </a:rPr>
              <a:t>直方图均衡化</a:t>
            </a:r>
          </a:p>
          <a:p>
            <a:pPr>
              <a:spcBef>
                <a:spcPct val="50000"/>
              </a:spcBef>
            </a:pPr>
            <a:r>
              <a:rPr lang="zh-CN" altLang="en-US" sz="2400" b="1" dirty="0">
                <a:ea typeface="华文细黑" pitchFamily="2" charset="-122"/>
                <a:hlinkClick r:id="rId3" action="ppaction://hlinksldjump"/>
              </a:rPr>
              <a:t>方法效果示例</a:t>
            </a:r>
            <a:endParaRPr lang="zh-CN" altLang="en-US" sz="2400" b="1" dirty="0">
              <a:ea typeface="华文细黑" pitchFamily="2" charset="-122"/>
            </a:endParaRPr>
          </a:p>
        </p:txBody>
      </p:sp>
    </p:spTree>
    <p:extLst>
      <p:ext uri="{BB962C8B-B14F-4D97-AF65-F5344CB8AC3E}">
        <p14:creationId xmlns:p14="http://schemas.microsoft.com/office/powerpoint/2010/main" val="222116582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44860"/>
                                        </p:tgtEl>
                                        <p:attrNameLst>
                                          <p:attrName>style.visibility</p:attrName>
                                        </p:attrNameLst>
                                      </p:cBhvr>
                                      <p:to>
                                        <p:strVal val="visible"/>
                                      </p:to>
                                    </p:set>
                                    <p:animEffect transition="in" filter="checkerboard(across)">
                                      <p:cBhvr>
                                        <p:cTn id="7" dur="500"/>
                                        <p:tgtEl>
                                          <p:spTgt spid="244860"/>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44873"/>
                                        </p:tgtEl>
                                        <p:attrNameLst>
                                          <p:attrName>style.visibility</p:attrName>
                                        </p:attrNameLst>
                                      </p:cBhvr>
                                      <p:to>
                                        <p:strVal val="visible"/>
                                      </p:to>
                                    </p:set>
                                    <p:animEffect transition="in" filter="checkerboard(across)">
                                      <p:cBhvr>
                                        <p:cTn id="10" dur="500"/>
                                        <p:tgtEl>
                                          <p:spTgt spid="24487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244872"/>
                                        </p:tgtEl>
                                        <p:attrNameLst>
                                          <p:attrName>style.visibility</p:attrName>
                                        </p:attrNameLst>
                                      </p:cBhvr>
                                      <p:to>
                                        <p:strVal val="visible"/>
                                      </p:to>
                                    </p:set>
                                    <p:animEffect transition="in" filter="blinds(horizontal)">
                                      <p:cBhvr>
                                        <p:cTn id="15" dur="500"/>
                                        <p:tgtEl>
                                          <p:spTgt spid="244872"/>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44874"/>
                                        </p:tgtEl>
                                        <p:attrNameLst>
                                          <p:attrName>style.visibility</p:attrName>
                                        </p:attrNameLst>
                                      </p:cBhvr>
                                      <p:to>
                                        <p:strVal val="visible"/>
                                      </p:to>
                                    </p:set>
                                    <p:animEffect transition="in" filter="blinds(horizontal)">
                                      <p:cBhvr>
                                        <p:cTn id="18" dur="500"/>
                                        <p:tgtEl>
                                          <p:spTgt spid="2448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873" grpId="0" animBg="1"/>
      <p:bldP spid="24487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p:cNvSpPr>
            <a:spLocks noGrp="1" noChangeArrowheads="1"/>
          </p:cNvSpPr>
          <p:nvPr>
            <p:ph type="title"/>
          </p:nvPr>
        </p:nvSpPr>
        <p:spPr>
          <a:xfrm>
            <a:off x="179388" y="188913"/>
            <a:ext cx="7054850" cy="504825"/>
          </a:xfrm>
        </p:spPr>
        <p:txBody>
          <a:bodyPr/>
          <a:lstStyle/>
          <a:p>
            <a:pPr algn="ctr"/>
            <a:r>
              <a:rPr lang="zh-CN" altLang="en-US" sz="3600">
                <a:solidFill>
                  <a:srgbClr val="FFCC99"/>
                </a:solidFill>
                <a:latin typeface="黑体" pitchFamily="2" charset="-122"/>
                <a:ea typeface="黑体" pitchFamily="2" charset="-122"/>
              </a:rPr>
              <a:t>直方图均衡化效果示例</a:t>
            </a:r>
          </a:p>
        </p:txBody>
      </p:sp>
      <p:pic>
        <p:nvPicPr>
          <p:cNvPr id="201732" name="Picture 4" descr="tu36a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783633"/>
            <a:ext cx="7467600" cy="3441700"/>
          </a:xfrm>
          <a:prstGeom prst="rect">
            <a:avLst/>
          </a:prstGeom>
          <a:noFill/>
          <a:extLst>
            <a:ext uri="{909E8E84-426E-40DD-AFC4-6F175D3DCCD1}">
              <a14:hiddenFill xmlns:a14="http://schemas.microsoft.com/office/drawing/2010/main">
                <a:solidFill>
                  <a:srgbClr val="FFFFFF"/>
                </a:solidFill>
              </a14:hiddenFill>
            </a:ext>
          </a:extLst>
        </p:spPr>
      </p:pic>
      <p:pic>
        <p:nvPicPr>
          <p:cNvPr id="201733" name="Picture 5" descr="tu36b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3250117"/>
            <a:ext cx="7489825" cy="3414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82573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01732"/>
                                        </p:tgtEl>
                                        <p:attrNameLst>
                                          <p:attrName>style.visibility</p:attrName>
                                        </p:attrNameLst>
                                      </p:cBhvr>
                                      <p:to>
                                        <p:strVal val="visible"/>
                                      </p:to>
                                    </p:set>
                                    <p:animEffect transition="in" filter="checkerboard(across)">
                                      <p:cBhvr>
                                        <p:cTn id="7" dur="500"/>
                                        <p:tgtEl>
                                          <p:spTgt spid="2017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nodeType="clickEffect">
                                  <p:stCondLst>
                                    <p:cond delay="0"/>
                                  </p:stCondLst>
                                  <p:childTnLst>
                                    <p:set>
                                      <p:cBhvr>
                                        <p:cTn id="11" dur="1" fill="hold">
                                          <p:stCondLst>
                                            <p:cond delay="0"/>
                                          </p:stCondLst>
                                        </p:cTn>
                                        <p:tgtEl>
                                          <p:spTgt spid="201733"/>
                                        </p:tgtEl>
                                        <p:attrNameLst>
                                          <p:attrName>style.visibility</p:attrName>
                                        </p:attrNameLst>
                                      </p:cBhvr>
                                      <p:to>
                                        <p:strVal val="visible"/>
                                      </p:to>
                                    </p:set>
                                    <p:anim to="" calcmode="lin" valueType="num">
                                      <p:cBhvr>
                                        <p:cTn id="12" dur="1" fill="hold"/>
                                        <p:tgtEl>
                                          <p:spTgt spid="201733"/>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ChangeArrowheads="1"/>
          </p:cNvSpPr>
          <p:nvPr>
            <p:ph type="title"/>
          </p:nvPr>
        </p:nvSpPr>
        <p:spPr>
          <a:xfrm>
            <a:off x="468313" y="333375"/>
            <a:ext cx="7921625" cy="1655763"/>
          </a:xfrm>
        </p:spPr>
        <p:txBody>
          <a:bodyPr/>
          <a:lstStyle/>
          <a:p>
            <a:pPr algn="ctr"/>
            <a:r>
              <a:rPr lang="zh-CN" altLang="en-US" sz="3600" dirty="0">
                <a:solidFill>
                  <a:srgbClr val="FFCC99"/>
                </a:solidFill>
                <a:effectLst/>
                <a:latin typeface="黑体" pitchFamily="2" charset="-122"/>
                <a:ea typeface="黑体" pitchFamily="2" charset="-122"/>
              </a:rPr>
              <a:t>直方图均衡化方法</a:t>
            </a:r>
            <a:br>
              <a:rPr lang="zh-CN" altLang="en-US" sz="3600" dirty="0">
                <a:solidFill>
                  <a:srgbClr val="FFCC99"/>
                </a:solidFill>
                <a:effectLst/>
                <a:latin typeface="黑体" pitchFamily="2" charset="-122"/>
                <a:ea typeface="黑体" pitchFamily="2" charset="-122"/>
              </a:rPr>
            </a:br>
            <a:r>
              <a:rPr lang="zh-CN" altLang="en-US" sz="3600" dirty="0">
                <a:solidFill>
                  <a:srgbClr val="FFCC99"/>
                </a:solidFill>
                <a:effectLst/>
                <a:latin typeface="黑体" pitchFamily="2" charset="-122"/>
                <a:ea typeface="黑体" pitchFamily="2" charset="-122"/>
              </a:rPr>
              <a:t>                   </a:t>
            </a:r>
            <a:r>
              <a:rPr lang="en-US" altLang="zh-CN" sz="3200" dirty="0">
                <a:solidFill>
                  <a:srgbClr val="FFCC99"/>
                </a:solidFill>
                <a:effectLst/>
                <a:latin typeface="Arial"/>
                <a:ea typeface="黑体" pitchFamily="2" charset="-122"/>
              </a:rPr>
              <a:t>——</a:t>
            </a:r>
            <a:r>
              <a:rPr lang="en-US" altLang="zh-CN" sz="3200" dirty="0">
                <a:solidFill>
                  <a:srgbClr val="FFCC99"/>
                </a:solidFill>
                <a:effectLst/>
                <a:latin typeface="黑体" pitchFamily="2" charset="-122"/>
                <a:ea typeface="黑体" pitchFamily="2" charset="-122"/>
              </a:rPr>
              <a:t> </a:t>
            </a:r>
            <a:r>
              <a:rPr lang="zh-CN" altLang="en-US" sz="3200" dirty="0">
                <a:solidFill>
                  <a:srgbClr val="FFCC99"/>
                </a:solidFill>
                <a:effectLst/>
                <a:latin typeface="黑体" pitchFamily="2" charset="-122"/>
                <a:ea typeface="黑体" pitchFamily="2" charset="-122"/>
              </a:rPr>
              <a:t>比较例</a:t>
            </a:r>
          </a:p>
        </p:txBody>
      </p:sp>
      <p:sp>
        <p:nvSpPr>
          <p:cNvPr id="394243" name="Text Box 3"/>
          <p:cNvSpPr txBox="1">
            <a:spLocks noChangeArrowheads="1"/>
          </p:cNvSpPr>
          <p:nvPr/>
        </p:nvSpPr>
        <p:spPr bwMode="auto">
          <a:xfrm>
            <a:off x="427038" y="3522663"/>
            <a:ext cx="536575" cy="4667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itchFamily="18" charset="0"/>
              </a:rPr>
              <a:t> </a:t>
            </a:r>
            <a:r>
              <a:rPr kumimoji="1" lang="en-US" altLang="zh-CN" sz="2400" b="1">
                <a:ea typeface="Arial Unicode MS" pitchFamily="34" charset="-122"/>
                <a:cs typeface="Arial Unicode MS" pitchFamily="34" charset="-122"/>
              </a:rPr>
              <a:t>f’</a:t>
            </a:r>
          </a:p>
        </p:txBody>
      </p:sp>
      <p:graphicFrame>
        <p:nvGraphicFramePr>
          <p:cNvPr id="394244" name="Group 4"/>
          <p:cNvGraphicFramePr>
            <a:graphicFrameLocks noGrp="1"/>
          </p:cNvGraphicFramePr>
          <p:nvPr/>
        </p:nvGraphicFramePr>
        <p:xfrm>
          <a:off x="5867400" y="2582863"/>
          <a:ext cx="2303463" cy="2286000"/>
        </p:xfrm>
        <a:graphic>
          <a:graphicData uri="http://schemas.openxmlformats.org/drawingml/2006/table">
            <a:tbl>
              <a:tblPr/>
              <a:tblGrid>
                <a:gridCol w="460375">
                  <a:extLst>
                    <a:ext uri="{9D8B030D-6E8A-4147-A177-3AD203B41FA5}">
                      <a16:colId xmlns:a16="http://schemas.microsoft.com/office/drawing/2014/main" xmlns="" val="20000"/>
                    </a:ext>
                  </a:extLst>
                </a:gridCol>
                <a:gridCol w="460375">
                  <a:extLst>
                    <a:ext uri="{9D8B030D-6E8A-4147-A177-3AD203B41FA5}">
                      <a16:colId xmlns:a16="http://schemas.microsoft.com/office/drawing/2014/main" xmlns="" val="20001"/>
                    </a:ext>
                  </a:extLst>
                </a:gridCol>
                <a:gridCol w="461963">
                  <a:extLst>
                    <a:ext uri="{9D8B030D-6E8A-4147-A177-3AD203B41FA5}">
                      <a16:colId xmlns:a16="http://schemas.microsoft.com/office/drawing/2014/main" xmlns="" val="20002"/>
                    </a:ext>
                  </a:extLst>
                </a:gridCol>
                <a:gridCol w="460375">
                  <a:extLst>
                    <a:ext uri="{9D8B030D-6E8A-4147-A177-3AD203B41FA5}">
                      <a16:colId xmlns:a16="http://schemas.microsoft.com/office/drawing/2014/main" xmlns="" val="20003"/>
                    </a:ext>
                  </a:extLst>
                </a:gridCol>
                <a:gridCol w="460375">
                  <a:extLst>
                    <a:ext uri="{9D8B030D-6E8A-4147-A177-3AD203B41FA5}">
                      <a16:colId xmlns:a16="http://schemas.microsoft.com/office/drawing/2014/main" xmlns="" val="20004"/>
                    </a:ext>
                  </a:extLst>
                </a:gridCol>
              </a:tblGrid>
              <a:tr h="3460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99CC"/>
                          </a:solidFill>
                          <a:effectLst/>
                          <a:latin typeface="黑体" pitchFamily="2" charset="-122"/>
                          <a:ea typeface="黑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33CC"/>
                          </a:solidFill>
                          <a:effectLst/>
                          <a:latin typeface="黑体" pitchFamily="2" charset="-122"/>
                          <a:ea typeface="黑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016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99CC"/>
                          </a:solidFill>
                          <a:effectLst/>
                          <a:latin typeface="黑体" pitchFamily="2" charset="-122"/>
                          <a:ea typeface="黑体"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99CC"/>
                          </a:solidFill>
                          <a:effectLst/>
                          <a:latin typeface="黑体" pitchFamily="2" charset="-122"/>
                          <a:ea typeface="黑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33CC"/>
                          </a:solidFill>
                          <a:effectLst/>
                          <a:latin typeface="黑体" pitchFamily="2" charset="-122"/>
                          <a:ea typeface="黑体" pitchFamily="2"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E04260"/>
                          </a:solidFill>
                          <a:effectLst/>
                          <a:latin typeface="黑体" pitchFamily="2" charset="-122"/>
                          <a:ea typeface="黑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33CC"/>
                          </a:solidFill>
                          <a:effectLst/>
                          <a:latin typeface="黑体" pitchFamily="2" charset="-122"/>
                          <a:ea typeface="黑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270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33CC"/>
                          </a:solidFill>
                          <a:effectLst/>
                          <a:latin typeface="黑体" pitchFamily="2" charset="-122"/>
                          <a:ea typeface="黑体" pitchFamily="2" charset="-122"/>
                        </a:rPr>
                        <a:t>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99CC"/>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99CC"/>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99CC"/>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206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99CC"/>
                          </a:solidFill>
                          <a:effectLst/>
                          <a:latin typeface="黑体" pitchFamily="2" charset="-122"/>
                          <a:ea typeface="黑体" pitchFamily="2" charset="-122"/>
                        </a:rPr>
                        <a:t>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99CC"/>
                          </a:solidFill>
                          <a:effectLst/>
                          <a:latin typeface="黑体" pitchFamily="2" charset="-122"/>
                          <a:ea typeface="黑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E04260"/>
                          </a:solidFill>
                          <a:effectLst/>
                          <a:latin typeface="黑体" pitchFamily="2" charset="-122"/>
                          <a:ea typeface="黑体"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762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99CC"/>
                          </a:solidFill>
                          <a:effectLst/>
                          <a:latin typeface="黑体" pitchFamily="2" charset="-122"/>
                          <a:ea typeface="黑体" pitchFamily="2" charset="-122"/>
                        </a:rPr>
                        <a:t>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99CC"/>
                          </a:solidFill>
                          <a:effectLst/>
                          <a:latin typeface="黑体" pitchFamily="2" charset="-122"/>
                          <a:ea typeface="黑体" pitchFamily="2"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99CC"/>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394282" name="Text Box 42"/>
          <p:cNvSpPr txBox="1">
            <a:spLocks noChangeArrowheads="1"/>
          </p:cNvSpPr>
          <p:nvPr/>
        </p:nvSpPr>
        <p:spPr bwMode="auto">
          <a:xfrm>
            <a:off x="5292725" y="3573463"/>
            <a:ext cx="431800" cy="466725"/>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b="1">
                <a:ea typeface="黑体" pitchFamily="2" charset="-122"/>
              </a:rPr>
              <a:t>g</a:t>
            </a:r>
          </a:p>
        </p:txBody>
      </p:sp>
      <p:graphicFrame>
        <p:nvGraphicFramePr>
          <p:cNvPr id="394332" name="Group 92"/>
          <p:cNvGraphicFramePr>
            <a:graphicFrameLocks noGrp="1"/>
          </p:cNvGraphicFramePr>
          <p:nvPr/>
        </p:nvGraphicFramePr>
        <p:xfrm>
          <a:off x="1187450" y="2565400"/>
          <a:ext cx="2303463" cy="2306638"/>
        </p:xfrm>
        <a:graphic>
          <a:graphicData uri="http://schemas.openxmlformats.org/drawingml/2006/table">
            <a:tbl>
              <a:tblPr/>
              <a:tblGrid>
                <a:gridCol w="460375">
                  <a:extLst>
                    <a:ext uri="{9D8B030D-6E8A-4147-A177-3AD203B41FA5}">
                      <a16:colId xmlns:a16="http://schemas.microsoft.com/office/drawing/2014/main" xmlns="" val="20000"/>
                    </a:ext>
                  </a:extLst>
                </a:gridCol>
                <a:gridCol w="460375">
                  <a:extLst>
                    <a:ext uri="{9D8B030D-6E8A-4147-A177-3AD203B41FA5}">
                      <a16:colId xmlns:a16="http://schemas.microsoft.com/office/drawing/2014/main" xmlns="" val="20001"/>
                    </a:ext>
                  </a:extLst>
                </a:gridCol>
                <a:gridCol w="461963">
                  <a:extLst>
                    <a:ext uri="{9D8B030D-6E8A-4147-A177-3AD203B41FA5}">
                      <a16:colId xmlns:a16="http://schemas.microsoft.com/office/drawing/2014/main" xmlns="" val="20002"/>
                    </a:ext>
                  </a:extLst>
                </a:gridCol>
                <a:gridCol w="460375">
                  <a:extLst>
                    <a:ext uri="{9D8B030D-6E8A-4147-A177-3AD203B41FA5}">
                      <a16:colId xmlns:a16="http://schemas.microsoft.com/office/drawing/2014/main" xmlns="" val="20003"/>
                    </a:ext>
                  </a:extLst>
                </a:gridCol>
                <a:gridCol w="460375">
                  <a:extLst>
                    <a:ext uri="{9D8B030D-6E8A-4147-A177-3AD203B41FA5}">
                      <a16:colId xmlns:a16="http://schemas.microsoft.com/office/drawing/2014/main" xmlns="" val="20004"/>
                    </a:ext>
                  </a:extLst>
                </a:gridCol>
              </a:tblGrid>
              <a:tr h="3460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016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5050"/>
                          </a:solidFill>
                          <a:effectLst/>
                          <a:latin typeface="黑体" pitchFamily="2" charset="-122"/>
                          <a:ea typeface="黑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3300"/>
                          </a:solidFill>
                          <a:effectLst/>
                          <a:latin typeface="黑体" pitchFamily="2" charset="-122"/>
                          <a:ea typeface="黑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4778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206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5050"/>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3300"/>
                          </a:solidFill>
                          <a:effectLst/>
                          <a:latin typeface="黑体" pitchFamily="2" charset="-122"/>
                          <a:ea typeface="黑体"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762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5050"/>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394322" name="Text Box 82"/>
          <p:cNvSpPr txBox="1">
            <a:spLocks noChangeArrowheads="1"/>
          </p:cNvSpPr>
          <p:nvPr/>
        </p:nvSpPr>
        <p:spPr bwMode="auto">
          <a:xfrm>
            <a:off x="1492250" y="5156200"/>
            <a:ext cx="1905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itchFamily="18" charset="0"/>
              </a:rPr>
              <a:t>C=16.6842</a:t>
            </a:r>
          </a:p>
        </p:txBody>
      </p:sp>
      <p:grpSp>
        <p:nvGrpSpPr>
          <p:cNvPr id="394331" name="Group 91"/>
          <p:cNvGrpSpPr>
            <a:grpSpLocks/>
          </p:cNvGrpSpPr>
          <p:nvPr/>
        </p:nvGrpSpPr>
        <p:grpSpPr bwMode="auto">
          <a:xfrm>
            <a:off x="3924300" y="3141663"/>
            <a:ext cx="1012825" cy="1174750"/>
            <a:chOff x="2592" y="2208"/>
            <a:chExt cx="638" cy="740"/>
          </a:xfrm>
        </p:grpSpPr>
        <p:sp>
          <p:nvSpPr>
            <p:cNvPr id="394324" name="AutoShape 84"/>
            <p:cNvSpPr>
              <a:spLocks noChangeArrowheads="1"/>
            </p:cNvSpPr>
            <p:nvPr/>
          </p:nvSpPr>
          <p:spPr bwMode="auto">
            <a:xfrm>
              <a:off x="2640" y="2448"/>
              <a:ext cx="590" cy="500"/>
            </a:xfrm>
            <a:prstGeom prst="rightArrow">
              <a:avLst>
                <a:gd name="adj1" fmla="val 50000"/>
                <a:gd name="adj2" fmla="val 29500"/>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4325" name="Text Box 85"/>
            <p:cNvSpPr txBox="1">
              <a:spLocks noChangeArrowheads="1"/>
            </p:cNvSpPr>
            <p:nvPr/>
          </p:nvSpPr>
          <p:spPr bwMode="auto">
            <a:xfrm>
              <a:off x="2592" y="2208"/>
              <a:ext cx="6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黑体" pitchFamily="2" charset="-122"/>
                  <a:ea typeface="黑体" pitchFamily="2" charset="-122"/>
                </a:rPr>
                <a:t>9*hp</a:t>
              </a:r>
            </a:p>
          </p:txBody>
        </p:sp>
      </p:grpSp>
      <p:sp>
        <p:nvSpPr>
          <p:cNvPr id="394326" name="Text Box 86"/>
          <p:cNvSpPr txBox="1">
            <a:spLocks noChangeArrowheads="1"/>
          </p:cNvSpPr>
          <p:nvPr/>
        </p:nvSpPr>
        <p:spPr bwMode="auto">
          <a:xfrm>
            <a:off x="6400800" y="5097463"/>
            <a:ext cx="14478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itchFamily="18" charset="0"/>
              </a:rPr>
              <a:t>C=17.1974</a:t>
            </a:r>
          </a:p>
        </p:txBody>
      </p:sp>
    </p:spTree>
    <p:extLst>
      <p:ext uri="{BB962C8B-B14F-4D97-AF65-F5344CB8AC3E}">
        <p14:creationId xmlns:p14="http://schemas.microsoft.com/office/powerpoint/2010/main" val="276056212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4243"/>
                                        </p:tgtEl>
                                        <p:attrNameLst>
                                          <p:attrName>style.visibility</p:attrName>
                                        </p:attrNameLst>
                                      </p:cBhvr>
                                      <p:to>
                                        <p:strVal val="visible"/>
                                      </p:to>
                                    </p:set>
                                    <p:animEffect transition="in" filter="blinds(horizontal)">
                                      <p:cBhvr>
                                        <p:cTn id="7" dur="500"/>
                                        <p:tgtEl>
                                          <p:spTgt spid="394243"/>
                                        </p:tgtEl>
                                      </p:cBhvr>
                                    </p:animEffect>
                                  </p:childTnLst>
                                </p:cTn>
                              </p:par>
                            </p:childTnLst>
                          </p:cTn>
                        </p:par>
                        <p:par>
                          <p:cTn id="8" fill="hold" nodeType="afterGroup">
                            <p:stCondLst>
                              <p:cond delay="500"/>
                            </p:stCondLst>
                            <p:childTnLst>
                              <p:par>
                                <p:cTn id="9" presetID="3" presetClass="entr" presetSubtype="10" fill="hold" nodeType="afterEffect">
                                  <p:stCondLst>
                                    <p:cond delay="0"/>
                                  </p:stCondLst>
                                  <p:childTnLst>
                                    <p:set>
                                      <p:cBhvr>
                                        <p:cTn id="10" dur="1" fill="hold">
                                          <p:stCondLst>
                                            <p:cond delay="0"/>
                                          </p:stCondLst>
                                        </p:cTn>
                                        <p:tgtEl>
                                          <p:spTgt spid="394332"/>
                                        </p:tgtEl>
                                        <p:attrNameLst>
                                          <p:attrName>style.visibility</p:attrName>
                                        </p:attrNameLst>
                                      </p:cBhvr>
                                      <p:to>
                                        <p:strVal val="visible"/>
                                      </p:to>
                                    </p:set>
                                    <p:animEffect transition="in" filter="blinds(horizontal)">
                                      <p:cBhvr>
                                        <p:cTn id="11" dur="500"/>
                                        <p:tgtEl>
                                          <p:spTgt spid="39433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394322"/>
                                        </p:tgtEl>
                                        <p:attrNameLst>
                                          <p:attrName>style.visibility</p:attrName>
                                        </p:attrNameLst>
                                      </p:cBhvr>
                                      <p:to>
                                        <p:strVal val="visible"/>
                                      </p:to>
                                    </p:set>
                                    <p:anim calcmode="lin" valueType="num">
                                      <p:cBhvr additive="base">
                                        <p:cTn id="16" dur="500" fill="hold"/>
                                        <p:tgtEl>
                                          <p:spTgt spid="394322"/>
                                        </p:tgtEl>
                                        <p:attrNameLst>
                                          <p:attrName>ppt_x</p:attrName>
                                        </p:attrNameLst>
                                      </p:cBhvr>
                                      <p:tavLst>
                                        <p:tav tm="0">
                                          <p:val>
                                            <p:strVal val="0-#ppt_w/2"/>
                                          </p:val>
                                        </p:tav>
                                        <p:tav tm="100000">
                                          <p:val>
                                            <p:strVal val="#ppt_x"/>
                                          </p:val>
                                        </p:tav>
                                      </p:tavLst>
                                    </p:anim>
                                    <p:anim calcmode="lin" valueType="num">
                                      <p:cBhvr additive="base">
                                        <p:cTn id="17" dur="500" fill="hold"/>
                                        <p:tgtEl>
                                          <p:spTgt spid="394322"/>
                                        </p:tgtEl>
                                        <p:attrNameLst>
                                          <p:attrName>ppt_y</p:attrName>
                                        </p:attrNameLst>
                                      </p:cBhvr>
                                      <p:tavLst>
                                        <p:tav tm="0">
                                          <p:val>
                                            <p:strVal val="#ppt_y"/>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94331"/>
                                        </p:tgtEl>
                                        <p:attrNameLst>
                                          <p:attrName>style.visibility</p:attrName>
                                        </p:attrNameLst>
                                      </p:cBhvr>
                                      <p:to>
                                        <p:strVal val="visible"/>
                                      </p:to>
                                    </p:set>
                                    <p:animEffect transition="in" filter="blinds(horizontal)">
                                      <p:cBhvr>
                                        <p:cTn id="22" dur="500"/>
                                        <p:tgtEl>
                                          <p:spTgt spid="39433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94282"/>
                                        </p:tgtEl>
                                        <p:attrNameLst>
                                          <p:attrName>style.visibility</p:attrName>
                                        </p:attrNameLst>
                                      </p:cBhvr>
                                      <p:to>
                                        <p:strVal val="visible"/>
                                      </p:to>
                                    </p:set>
                                    <p:animEffect transition="in" filter="blinds(horizontal)">
                                      <p:cBhvr>
                                        <p:cTn id="27" dur="500"/>
                                        <p:tgtEl>
                                          <p:spTgt spid="39428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394244"/>
                                        </p:tgtEl>
                                        <p:attrNameLst>
                                          <p:attrName>style.visibility</p:attrName>
                                        </p:attrNameLst>
                                      </p:cBhvr>
                                      <p:to>
                                        <p:strVal val="visible"/>
                                      </p:to>
                                    </p:set>
                                    <p:animEffect transition="in" filter="checkerboard(across)">
                                      <p:cBhvr>
                                        <p:cTn id="32" dur="500"/>
                                        <p:tgtEl>
                                          <p:spTgt spid="39424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394326"/>
                                        </p:tgtEl>
                                        <p:attrNameLst>
                                          <p:attrName>style.visibility</p:attrName>
                                        </p:attrNameLst>
                                      </p:cBhvr>
                                      <p:to>
                                        <p:strVal val="visible"/>
                                      </p:to>
                                    </p:set>
                                    <p:anim calcmode="lin" valueType="num">
                                      <p:cBhvr additive="base">
                                        <p:cTn id="37" dur="500" fill="hold"/>
                                        <p:tgtEl>
                                          <p:spTgt spid="394326"/>
                                        </p:tgtEl>
                                        <p:attrNameLst>
                                          <p:attrName>ppt_x</p:attrName>
                                        </p:attrNameLst>
                                      </p:cBhvr>
                                      <p:tavLst>
                                        <p:tav tm="0">
                                          <p:val>
                                            <p:strVal val="0-#ppt_w/2"/>
                                          </p:val>
                                        </p:tav>
                                        <p:tav tm="100000">
                                          <p:val>
                                            <p:strVal val="#ppt_x"/>
                                          </p:val>
                                        </p:tav>
                                      </p:tavLst>
                                    </p:anim>
                                    <p:anim calcmode="lin" valueType="num">
                                      <p:cBhvr additive="base">
                                        <p:cTn id="38" dur="500" fill="hold"/>
                                        <p:tgtEl>
                                          <p:spTgt spid="3943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3" grpId="0" animBg="1" autoUpdateAnimBg="0"/>
      <p:bldP spid="394282" grpId="0" animBg="1"/>
      <p:bldP spid="394322" grpId="0" autoUpdateAnimBg="0"/>
      <p:bldP spid="394326" grpId="0" autoUpdateAnimBg="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pPr algn="ctr"/>
            <a:r>
              <a:rPr lang="zh-CN" altLang="en-US" sz="3600" dirty="0">
                <a:solidFill>
                  <a:srgbClr val="FFCC99"/>
                </a:solidFill>
                <a:effectLst/>
                <a:latin typeface="黑体" pitchFamily="2" charset="-122"/>
                <a:ea typeface="黑体" pitchFamily="2" charset="-122"/>
              </a:rPr>
              <a:t>直方图均衡化方法</a:t>
            </a:r>
            <a:br>
              <a:rPr lang="zh-CN" altLang="en-US" sz="3600" dirty="0">
                <a:solidFill>
                  <a:srgbClr val="FFCC99"/>
                </a:solidFill>
                <a:effectLst/>
                <a:latin typeface="黑体" pitchFamily="2" charset="-122"/>
                <a:ea typeface="黑体" pitchFamily="2" charset="-122"/>
              </a:rPr>
            </a:br>
            <a:r>
              <a:rPr lang="zh-CN" altLang="en-US" sz="3600" dirty="0">
                <a:solidFill>
                  <a:srgbClr val="FFCC99"/>
                </a:solidFill>
                <a:effectLst/>
                <a:latin typeface="黑体" pitchFamily="2" charset="-122"/>
                <a:ea typeface="黑体" pitchFamily="2" charset="-122"/>
              </a:rPr>
              <a:t>                   </a:t>
            </a:r>
            <a:r>
              <a:rPr lang="en-US" altLang="zh-CN" sz="3200" dirty="0">
                <a:solidFill>
                  <a:srgbClr val="FFCC99"/>
                </a:solidFill>
                <a:effectLst/>
                <a:latin typeface="Arial"/>
                <a:ea typeface="黑体" pitchFamily="2" charset="-122"/>
              </a:rPr>
              <a:t>——</a:t>
            </a:r>
            <a:r>
              <a:rPr lang="en-US" altLang="zh-CN" sz="3200" dirty="0">
                <a:solidFill>
                  <a:srgbClr val="FFCC99"/>
                </a:solidFill>
                <a:effectLst/>
                <a:latin typeface="黑体" pitchFamily="2" charset="-122"/>
                <a:ea typeface="黑体" pitchFamily="2" charset="-122"/>
              </a:rPr>
              <a:t> </a:t>
            </a:r>
            <a:r>
              <a:rPr lang="zh-CN" altLang="en-US" sz="3200" dirty="0">
                <a:solidFill>
                  <a:srgbClr val="FFCC99"/>
                </a:solidFill>
                <a:effectLst/>
                <a:latin typeface="黑体" pitchFamily="2" charset="-122"/>
                <a:ea typeface="黑体" pitchFamily="2" charset="-122"/>
              </a:rPr>
              <a:t>比较例</a:t>
            </a:r>
          </a:p>
        </p:txBody>
      </p:sp>
      <p:sp>
        <p:nvSpPr>
          <p:cNvPr id="395268" name="Text Box 4"/>
          <p:cNvSpPr txBox="1">
            <a:spLocks noChangeArrowheads="1"/>
          </p:cNvSpPr>
          <p:nvPr/>
        </p:nvSpPr>
        <p:spPr bwMode="auto">
          <a:xfrm>
            <a:off x="395288" y="2997200"/>
            <a:ext cx="504825" cy="4667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itchFamily="18" charset="0"/>
              </a:rPr>
              <a:t> </a:t>
            </a:r>
            <a:r>
              <a:rPr kumimoji="1" lang="en-US" altLang="zh-CN" sz="2400" b="1">
                <a:ea typeface="黑体" pitchFamily="2" charset="-122"/>
              </a:rPr>
              <a:t>f</a:t>
            </a:r>
          </a:p>
        </p:txBody>
      </p:sp>
      <p:graphicFrame>
        <p:nvGraphicFramePr>
          <p:cNvPr id="395269" name="Group 5"/>
          <p:cNvGraphicFramePr>
            <a:graphicFrameLocks noGrp="1"/>
          </p:cNvGraphicFramePr>
          <p:nvPr/>
        </p:nvGraphicFramePr>
        <p:xfrm>
          <a:off x="1116013" y="2060575"/>
          <a:ext cx="2303462" cy="2286000"/>
        </p:xfrm>
        <a:graphic>
          <a:graphicData uri="http://schemas.openxmlformats.org/drawingml/2006/table">
            <a:tbl>
              <a:tblPr/>
              <a:tblGrid>
                <a:gridCol w="460375">
                  <a:extLst>
                    <a:ext uri="{9D8B030D-6E8A-4147-A177-3AD203B41FA5}">
                      <a16:colId xmlns:a16="http://schemas.microsoft.com/office/drawing/2014/main" xmlns="" val="20000"/>
                    </a:ext>
                  </a:extLst>
                </a:gridCol>
                <a:gridCol w="460375">
                  <a:extLst>
                    <a:ext uri="{9D8B030D-6E8A-4147-A177-3AD203B41FA5}">
                      <a16:colId xmlns:a16="http://schemas.microsoft.com/office/drawing/2014/main" xmlns="" val="20001"/>
                    </a:ext>
                  </a:extLst>
                </a:gridCol>
                <a:gridCol w="461962">
                  <a:extLst>
                    <a:ext uri="{9D8B030D-6E8A-4147-A177-3AD203B41FA5}">
                      <a16:colId xmlns:a16="http://schemas.microsoft.com/office/drawing/2014/main" xmlns="" val="20002"/>
                    </a:ext>
                  </a:extLst>
                </a:gridCol>
                <a:gridCol w="460375">
                  <a:extLst>
                    <a:ext uri="{9D8B030D-6E8A-4147-A177-3AD203B41FA5}">
                      <a16:colId xmlns:a16="http://schemas.microsoft.com/office/drawing/2014/main" xmlns="" val="20003"/>
                    </a:ext>
                  </a:extLst>
                </a:gridCol>
                <a:gridCol w="460375">
                  <a:extLst>
                    <a:ext uri="{9D8B030D-6E8A-4147-A177-3AD203B41FA5}">
                      <a16:colId xmlns:a16="http://schemas.microsoft.com/office/drawing/2014/main" xmlns="" val="20004"/>
                    </a:ext>
                  </a:extLst>
                </a:gridCol>
              </a:tblGrid>
              <a:tr h="3460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016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270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206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762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395307" name="Text Box 43"/>
          <p:cNvSpPr txBox="1">
            <a:spLocks noChangeArrowheads="1"/>
          </p:cNvSpPr>
          <p:nvPr/>
        </p:nvSpPr>
        <p:spPr bwMode="auto">
          <a:xfrm>
            <a:off x="1420813" y="4651375"/>
            <a:ext cx="19050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itchFamily="18" charset="0"/>
              </a:rPr>
              <a:t>C=16.9211</a:t>
            </a:r>
          </a:p>
        </p:txBody>
      </p:sp>
      <p:sp>
        <p:nvSpPr>
          <p:cNvPr id="395308" name="Text Box 44"/>
          <p:cNvSpPr txBox="1">
            <a:spLocks noChangeArrowheads="1"/>
          </p:cNvSpPr>
          <p:nvPr/>
        </p:nvSpPr>
        <p:spPr bwMode="auto">
          <a:xfrm>
            <a:off x="4602163" y="3011488"/>
            <a:ext cx="504825" cy="466725"/>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2400">
                <a:latin typeface="Times New Roman" pitchFamily="18" charset="0"/>
              </a:rPr>
              <a:t> </a:t>
            </a:r>
            <a:r>
              <a:rPr kumimoji="1" lang="en-US" altLang="zh-CN" sz="2400"/>
              <a:t>f</a:t>
            </a:r>
            <a:r>
              <a:rPr kumimoji="1" lang="en-US" altLang="zh-CN" sz="2400" b="1">
                <a:ea typeface="黑体" pitchFamily="2" charset="-122"/>
              </a:rPr>
              <a:t>’</a:t>
            </a:r>
          </a:p>
        </p:txBody>
      </p:sp>
      <p:graphicFrame>
        <p:nvGraphicFramePr>
          <p:cNvPr id="395309" name="Group 45"/>
          <p:cNvGraphicFramePr>
            <a:graphicFrameLocks noGrp="1"/>
          </p:cNvGraphicFramePr>
          <p:nvPr/>
        </p:nvGraphicFramePr>
        <p:xfrm>
          <a:off x="5292725" y="2055813"/>
          <a:ext cx="2303463" cy="2286000"/>
        </p:xfrm>
        <a:graphic>
          <a:graphicData uri="http://schemas.openxmlformats.org/drawingml/2006/table">
            <a:tbl>
              <a:tblPr/>
              <a:tblGrid>
                <a:gridCol w="460375">
                  <a:extLst>
                    <a:ext uri="{9D8B030D-6E8A-4147-A177-3AD203B41FA5}">
                      <a16:colId xmlns:a16="http://schemas.microsoft.com/office/drawing/2014/main" xmlns="" val="20000"/>
                    </a:ext>
                  </a:extLst>
                </a:gridCol>
                <a:gridCol w="460375">
                  <a:extLst>
                    <a:ext uri="{9D8B030D-6E8A-4147-A177-3AD203B41FA5}">
                      <a16:colId xmlns:a16="http://schemas.microsoft.com/office/drawing/2014/main" xmlns="" val="20001"/>
                    </a:ext>
                  </a:extLst>
                </a:gridCol>
                <a:gridCol w="461963">
                  <a:extLst>
                    <a:ext uri="{9D8B030D-6E8A-4147-A177-3AD203B41FA5}">
                      <a16:colId xmlns:a16="http://schemas.microsoft.com/office/drawing/2014/main" xmlns="" val="20002"/>
                    </a:ext>
                  </a:extLst>
                </a:gridCol>
                <a:gridCol w="460375">
                  <a:extLst>
                    <a:ext uri="{9D8B030D-6E8A-4147-A177-3AD203B41FA5}">
                      <a16:colId xmlns:a16="http://schemas.microsoft.com/office/drawing/2014/main" xmlns="" val="20003"/>
                    </a:ext>
                  </a:extLst>
                </a:gridCol>
                <a:gridCol w="460375">
                  <a:extLst>
                    <a:ext uri="{9D8B030D-6E8A-4147-A177-3AD203B41FA5}">
                      <a16:colId xmlns:a16="http://schemas.microsoft.com/office/drawing/2014/main" xmlns="" val="20004"/>
                    </a:ext>
                  </a:extLst>
                </a:gridCol>
              </a:tblGrid>
              <a:tr h="3460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3016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5050"/>
                          </a:solidFill>
                          <a:effectLst/>
                          <a:latin typeface="黑体" pitchFamily="2" charset="-122"/>
                          <a:ea typeface="黑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3300"/>
                          </a:solidFill>
                          <a:effectLst/>
                          <a:latin typeface="黑体" pitchFamily="2" charset="-122"/>
                          <a:ea typeface="黑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270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3206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5050"/>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3300"/>
                          </a:solidFill>
                          <a:effectLst/>
                          <a:latin typeface="黑体" pitchFamily="2" charset="-122"/>
                          <a:ea typeface="黑体" pitchFamily="2"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3762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rgbClr val="FF5050"/>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400" b="1" i="0" u="none" strike="noStrike" cap="none" normalizeH="0" baseline="0">
                          <a:ln>
                            <a:noFill/>
                          </a:ln>
                          <a:solidFill>
                            <a:schemeClr val="tx1"/>
                          </a:solidFill>
                          <a:effectLst/>
                          <a:latin typeface="黑体" pitchFamily="2" charset="-122"/>
                          <a:ea typeface="黑体" pitchFamily="2" charset="-122"/>
                        </a:rPr>
                        <a:t>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bl>
          </a:graphicData>
        </a:graphic>
      </p:graphicFrame>
      <p:sp>
        <p:nvSpPr>
          <p:cNvPr id="395347" name="Text Box 83"/>
          <p:cNvSpPr txBox="1">
            <a:spLocks noChangeArrowheads="1"/>
          </p:cNvSpPr>
          <p:nvPr/>
        </p:nvSpPr>
        <p:spPr bwMode="auto">
          <a:xfrm>
            <a:off x="5597525" y="4646613"/>
            <a:ext cx="1905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Times New Roman" pitchFamily="18" charset="0"/>
              </a:rPr>
              <a:t>C=16.6842</a:t>
            </a:r>
          </a:p>
        </p:txBody>
      </p:sp>
      <p:graphicFrame>
        <p:nvGraphicFramePr>
          <p:cNvPr id="395348" name="Object 84"/>
          <p:cNvGraphicFramePr>
            <a:graphicFrameLocks noChangeAspect="1"/>
          </p:cNvGraphicFramePr>
          <p:nvPr/>
        </p:nvGraphicFramePr>
        <p:xfrm>
          <a:off x="250825" y="5229225"/>
          <a:ext cx="3886200" cy="381000"/>
        </p:xfrm>
        <a:graphic>
          <a:graphicData uri="http://schemas.openxmlformats.org/presentationml/2006/ole">
            <mc:AlternateContent xmlns:mc="http://schemas.openxmlformats.org/markup-compatibility/2006">
              <mc:Choice xmlns:v="urn:schemas-microsoft-com:vml" Requires="v">
                <p:oleObj spid="_x0000_s13358" name="Equation" r:id="rId4" imgW="1726920" imgH="203040" progId="Equation.DSMT4">
                  <p:embed/>
                </p:oleObj>
              </mc:Choice>
              <mc:Fallback>
                <p:oleObj name="Equation" r:id="rId4" imgW="1726920" imgH="20304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5229225"/>
                        <a:ext cx="38862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5349" name="Object 85"/>
          <p:cNvGraphicFramePr>
            <a:graphicFrameLocks noChangeAspect="1"/>
          </p:cNvGraphicFramePr>
          <p:nvPr/>
        </p:nvGraphicFramePr>
        <p:xfrm>
          <a:off x="4500563" y="5229225"/>
          <a:ext cx="3971925" cy="381000"/>
        </p:xfrm>
        <a:graphic>
          <a:graphicData uri="http://schemas.openxmlformats.org/presentationml/2006/ole">
            <mc:AlternateContent xmlns:mc="http://schemas.openxmlformats.org/markup-compatibility/2006">
              <mc:Choice xmlns:v="urn:schemas-microsoft-com:vml" Requires="v">
                <p:oleObj spid="_x0000_s13359" name="Equation" r:id="rId6" imgW="1765080" imgH="203040" progId="Equation.DSMT4">
                  <p:embed/>
                </p:oleObj>
              </mc:Choice>
              <mc:Fallback>
                <p:oleObj name="Equation" r:id="rId6" imgW="1765080" imgH="2030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0563" y="5229225"/>
                        <a:ext cx="3971925"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5350" name="Text Box 86"/>
          <p:cNvSpPr txBox="1">
            <a:spLocks noChangeArrowheads="1"/>
          </p:cNvSpPr>
          <p:nvPr/>
        </p:nvSpPr>
        <p:spPr bwMode="auto">
          <a:xfrm>
            <a:off x="323850" y="5876925"/>
            <a:ext cx="6629400" cy="404813"/>
          </a:xfrm>
          <a:prstGeom prst="rect">
            <a:avLst/>
          </a:prstGeom>
          <a:solidFill>
            <a:schemeClr val="bg2"/>
          </a:solidFill>
          <a:ln w="38100" cmpd="dbl">
            <a:solidFill>
              <a:srgbClr val="FF7C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latin typeface="Times New Roman" pitchFamily="18" charset="0"/>
                <a:ea typeface="黑体" pitchFamily="2" charset="-122"/>
              </a:rPr>
              <a:t>结论：原图的灰度分布均衡性越差，均衡化后的效果越好。</a:t>
            </a:r>
          </a:p>
        </p:txBody>
      </p:sp>
    </p:spTree>
    <p:extLst>
      <p:ext uri="{BB962C8B-B14F-4D97-AF65-F5344CB8AC3E}">
        <p14:creationId xmlns:p14="http://schemas.microsoft.com/office/powerpoint/2010/main" val="116009465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95268"/>
                                        </p:tgtEl>
                                        <p:attrNameLst>
                                          <p:attrName>style.visibility</p:attrName>
                                        </p:attrNameLst>
                                      </p:cBhvr>
                                      <p:to>
                                        <p:strVal val="visible"/>
                                      </p:to>
                                    </p:set>
                                    <p:animEffect transition="in" filter="dissolve">
                                      <p:cBhvr>
                                        <p:cTn id="7" dur="500"/>
                                        <p:tgtEl>
                                          <p:spTgt spid="395268"/>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395269"/>
                                        </p:tgtEl>
                                        <p:attrNameLst>
                                          <p:attrName>style.visibility</p:attrName>
                                        </p:attrNameLst>
                                      </p:cBhvr>
                                      <p:to>
                                        <p:strVal val="visible"/>
                                      </p:to>
                                    </p:set>
                                    <p:animEffect transition="in" filter="dissolve">
                                      <p:cBhvr>
                                        <p:cTn id="11" dur="500"/>
                                        <p:tgtEl>
                                          <p:spTgt spid="395269"/>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95308"/>
                                        </p:tgtEl>
                                        <p:attrNameLst>
                                          <p:attrName>style.visibility</p:attrName>
                                        </p:attrNameLst>
                                      </p:cBhvr>
                                      <p:to>
                                        <p:strVal val="visible"/>
                                      </p:to>
                                    </p:set>
                                    <p:animEffect transition="in" filter="dissolve">
                                      <p:cBhvr>
                                        <p:cTn id="16" dur="500"/>
                                        <p:tgtEl>
                                          <p:spTgt spid="395308"/>
                                        </p:tgtEl>
                                      </p:cBhvr>
                                    </p:animEffect>
                                  </p:childTnLst>
                                </p:cTn>
                              </p:par>
                            </p:childTnLst>
                          </p:cTn>
                        </p:par>
                        <p:par>
                          <p:cTn id="17" fill="hold" nodeType="afterGroup">
                            <p:stCondLst>
                              <p:cond delay="500"/>
                            </p:stCondLst>
                            <p:childTnLst>
                              <p:par>
                                <p:cTn id="18" presetID="9" presetClass="entr" presetSubtype="0" fill="hold" nodeType="afterEffect">
                                  <p:stCondLst>
                                    <p:cond delay="0"/>
                                  </p:stCondLst>
                                  <p:childTnLst>
                                    <p:set>
                                      <p:cBhvr>
                                        <p:cTn id="19" dur="1" fill="hold">
                                          <p:stCondLst>
                                            <p:cond delay="0"/>
                                          </p:stCondLst>
                                        </p:cTn>
                                        <p:tgtEl>
                                          <p:spTgt spid="395309"/>
                                        </p:tgtEl>
                                        <p:attrNameLst>
                                          <p:attrName>style.visibility</p:attrName>
                                        </p:attrNameLst>
                                      </p:cBhvr>
                                      <p:to>
                                        <p:strVal val="visible"/>
                                      </p:to>
                                    </p:set>
                                    <p:animEffect transition="in" filter="dissolve">
                                      <p:cBhvr>
                                        <p:cTn id="20" dur="500"/>
                                        <p:tgtEl>
                                          <p:spTgt spid="395309"/>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95307"/>
                                        </p:tgtEl>
                                        <p:attrNameLst>
                                          <p:attrName>style.visibility</p:attrName>
                                        </p:attrNameLst>
                                      </p:cBhvr>
                                      <p:to>
                                        <p:strVal val="visible"/>
                                      </p:to>
                                    </p:set>
                                    <p:animEffect transition="in" filter="dissolve">
                                      <p:cBhvr>
                                        <p:cTn id="25" dur="500"/>
                                        <p:tgtEl>
                                          <p:spTgt spid="395307"/>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95347"/>
                                        </p:tgtEl>
                                        <p:attrNameLst>
                                          <p:attrName>style.visibility</p:attrName>
                                        </p:attrNameLst>
                                      </p:cBhvr>
                                      <p:to>
                                        <p:strVal val="visible"/>
                                      </p:to>
                                    </p:set>
                                    <p:animEffect transition="in" filter="dissolve">
                                      <p:cBhvr>
                                        <p:cTn id="30" dur="500"/>
                                        <p:tgtEl>
                                          <p:spTgt spid="39534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nodeType="clickEffect">
                                  <p:stCondLst>
                                    <p:cond delay="0"/>
                                  </p:stCondLst>
                                  <p:childTnLst>
                                    <p:set>
                                      <p:cBhvr>
                                        <p:cTn id="34" dur="1" fill="hold">
                                          <p:stCondLst>
                                            <p:cond delay="0"/>
                                          </p:stCondLst>
                                        </p:cTn>
                                        <p:tgtEl>
                                          <p:spTgt spid="395348"/>
                                        </p:tgtEl>
                                        <p:attrNameLst>
                                          <p:attrName>style.visibility</p:attrName>
                                        </p:attrNameLst>
                                      </p:cBhvr>
                                      <p:to>
                                        <p:strVal val="visible"/>
                                      </p:to>
                                    </p:set>
                                    <p:anim calcmode="lin" valueType="num">
                                      <p:cBhvr additive="base">
                                        <p:cTn id="35" dur="500" fill="hold"/>
                                        <p:tgtEl>
                                          <p:spTgt spid="395348"/>
                                        </p:tgtEl>
                                        <p:attrNameLst>
                                          <p:attrName>ppt_x</p:attrName>
                                        </p:attrNameLst>
                                      </p:cBhvr>
                                      <p:tavLst>
                                        <p:tav tm="0">
                                          <p:val>
                                            <p:strVal val="0-#ppt_w/2"/>
                                          </p:val>
                                        </p:tav>
                                        <p:tav tm="100000">
                                          <p:val>
                                            <p:strVal val="#ppt_x"/>
                                          </p:val>
                                        </p:tav>
                                      </p:tavLst>
                                    </p:anim>
                                    <p:anim calcmode="lin" valueType="num">
                                      <p:cBhvr additive="base">
                                        <p:cTn id="36" dur="500" fill="hold"/>
                                        <p:tgtEl>
                                          <p:spTgt spid="395348"/>
                                        </p:tgtEl>
                                        <p:attrNameLst>
                                          <p:attrName>ppt_y</p:attrName>
                                        </p:attrNameLst>
                                      </p:cBhvr>
                                      <p:tavLst>
                                        <p:tav tm="0">
                                          <p:val>
                                            <p:strVal val="#ppt_y"/>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8" fill="hold" nodeType="clickEffect">
                                  <p:stCondLst>
                                    <p:cond delay="0"/>
                                  </p:stCondLst>
                                  <p:childTnLst>
                                    <p:set>
                                      <p:cBhvr>
                                        <p:cTn id="40" dur="1" fill="hold">
                                          <p:stCondLst>
                                            <p:cond delay="0"/>
                                          </p:stCondLst>
                                        </p:cTn>
                                        <p:tgtEl>
                                          <p:spTgt spid="395349"/>
                                        </p:tgtEl>
                                        <p:attrNameLst>
                                          <p:attrName>style.visibility</p:attrName>
                                        </p:attrNameLst>
                                      </p:cBhvr>
                                      <p:to>
                                        <p:strVal val="visible"/>
                                      </p:to>
                                    </p:set>
                                    <p:anim calcmode="lin" valueType="num">
                                      <p:cBhvr additive="base">
                                        <p:cTn id="41" dur="500" fill="hold"/>
                                        <p:tgtEl>
                                          <p:spTgt spid="395349"/>
                                        </p:tgtEl>
                                        <p:attrNameLst>
                                          <p:attrName>ppt_x</p:attrName>
                                        </p:attrNameLst>
                                      </p:cBhvr>
                                      <p:tavLst>
                                        <p:tav tm="0">
                                          <p:val>
                                            <p:strVal val="0-#ppt_w/2"/>
                                          </p:val>
                                        </p:tav>
                                        <p:tav tm="100000">
                                          <p:val>
                                            <p:strVal val="#ppt_x"/>
                                          </p:val>
                                        </p:tav>
                                      </p:tavLst>
                                    </p:anim>
                                    <p:anim calcmode="lin" valueType="num">
                                      <p:cBhvr additive="base">
                                        <p:cTn id="42" dur="500" fill="hold"/>
                                        <p:tgtEl>
                                          <p:spTgt spid="395349"/>
                                        </p:tgtEl>
                                        <p:attrNameLst>
                                          <p:attrName>ppt_y</p:attrName>
                                        </p:attrNameLst>
                                      </p:cBhvr>
                                      <p:tavLst>
                                        <p:tav tm="0">
                                          <p:val>
                                            <p:strVal val="#ppt_y"/>
                                          </p:val>
                                        </p:tav>
                                        <p:tav tm="100000">
                                          <p:val>
                                            <p:strVal val="#ppt_y"/>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395350"/>
                                        </p:tgtEl>
                                        <p:attrNameLst>
                                          <p:attrName>style.visibility</p:attrName>
                                        </p:attrNameLst>
                                      </p:cBhvr>
                                      <p:to>
                                        <p:strVal val="visible"/>
                                      </p:to>
                                    </p:set>
                                    <p:anim calcmode="lin" valueType="num">
                                      <p:cBhvr additive="base">
                                        <p:cTn id="47" dur="500" fill="hold"/>
                                        <p:tgtEl>
                                          <p:spTgt spid="395350"/>
                                        </p:tgtEl>
                                        <p:attrNameLst>
                                          <p:attrName>ppt_x</p:attrName>
                                        </p:attrNameLst>
                                      </p:cBhvr>
                                      <p:tavLst>
                                        <p:tav tm="0">
                                          <p:val>
                                            <p:strVal val="0-#ppt_w/2"/>
                                          </p:val>
                                        </p:tav>
                                        <p:tav tm="100000">
                                          <p:val>
                                            <p:strVal val="#ppt_x"/>
                                          </p:val>
                                        </p:tav>
                                      </p:tavLst>
                                    </p:anim>
                                    <p:anim calcmode="lin" valueType="num">
                                      <p:cBhvr additive="base">
                                        <p:cTn id="48" dur="500" fill="hold"/>
                                        <p:tgtEl>
                                          <p:spTgt spid="3953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5268" grpId="0" animBg="1" autoUpdateAnimBg="0"/>
      <p:bldP spid="395307" grpId="0" autoUpdateAnimBg="0"/>
      <p:bldP spid="395308" grpId="0" animBg="1" autoUpdateAnimBg="0"/>
      <p:bldP spid="395347" grpId="0" autoUpdateAnimBg="0"/>
      <p:bldP spid="395350"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pPr algn="ctr"/>
            <a:r>
              <a:rPr lang="zh-CN" altLang="en-US" sz="3600" dirty="0">
                <a:solidFill>
                  <a:srgbClr val="FFCC99"/>
                </a:solidFill>
                <a:effectLst/>
                <a:latin typeface="黑体" pitchFamily="2" charset="-122"/>
                <a:ea typeface="黑体" pitchFamily="2" charset="-122"/>
              </a:rPr>
              <a:t>直方图均衡的</a:t>
            </a:r>
            <a:r>
              <a:rPr lang="en-US" altLang="zh-CN" sz="3600" dirty="0" err="1">
                <a:solidFill>
                  <a:srgbClr val="FFCC99"/>
                </a:solidFill>
                <a:effectLst/>
                <a:latin typeface="黑体" pitchFamily="2" charset="-122"/>
                <a:ea typeface="黑体" pitchFamily="2" charset="-122"/>
              </a:rPr>
              <a:t>Matlab</a:t>
            </a:r>
            <a:r>
              <a:rPr lang="zh-CN" altLang="en-US" sz="3600" dirty="0">
                <a:solidFill>
                  <a:srgbClr val="FFCC99"/>
                </a:solidFill>
                <a:effectLst/>
                <a:latin typeface="黑体" pitchFamily="2" charset="-122"/>
                <a:ea typeface="黑体" pitchFamily="2" charset="-122"/>
              </a:rPr>
              <a:t>实现</a:t>
            </a:r>
            <a:endParaRPr lang="zh-CN" altLang="en-US" sz="3200" dirty="0">
              <a:solidFill>
                <a:srgbClr val="FFCC99"/>
              </a:solidFill>
              <a:effectLst/>
              <a:latin typeface="黑体" pitchFamily="2" charset="-122"/>
              <a:ea typeface="黑体" pitchFamily="2" charset="-122"/>
            </a:endParaRPr>
          </a:p>
        </p:txBody>
      </p:sp>
      <p:sp>
        <p:nvSpPr>
          <p:cNvPr id="13" name="圆角矩形 4"/>
          <p:cNvSpPr>
            <a:spLocks noChangeArrowheads="1"/>
          </p:cNvSpPr>
          <p:nvPr/>
        </p:nvSpPr>
        <p:spPr bwMode="auto">
          <a:xfrm>
            <a:off x="1403350" y="1700808"/>
            <a:ext cx="6408738" cy="576263"/>
          </a:xfrm>
          <a:prstGeom prst="roundRect">
            <a:avLst>
              <a:gd name="adj" fmla="val 16667"/>
            </a:avLst>
          </a:prstGeom>
          <a:solidFill>
            <a:srgbClr val="FAC090">
              <a:alpha val="70000"/>
            </a:srgbClr>
          </a:solidFill>
          <a:ln w="25400" cmpd="sng">
            <a:solidFill>
              <a:srgbClr val="385D8A"/>
            </a:solidFill>
            <a:round/>
            <a:headEnd/>
            <a:tailEnd/>
          </a:ln>
        </p:spPr>
        <p:txBody>
          <a:bodyPr anchor="ctr"/>
          <a:lstStyle/>
          <a:p>
            <a:pPr algn="ctr"/>
            <a:r>
              <a:rPr lang="en-US" sz="2400">
                <a:solidFill>
                  <a:srgbClr val="0070C0"/>
                </a:solidFill>
                <a:latin typeface="Calibri" pitchFamily="34" charset="0"/>
              </a:rPr>
              <a:t>[J,T]=histeq(I);%J</a:t>
            </a:r>
            <a:r>
              <a:rPr lang="zh-CN" altLang="en-US" sz="2400">
                <a:solidFill>
                  <a:srgbClr val="0070C0"/>
                </a:solidFill>
                <a:latin typeface="Calibri" pitchFamily="34" charset="0"/>
              </a:rPr>
              <a:t>为输出图像，</a:t>
            </a:r>
            <a:r>
              <a:rPr lang="en-US" sz="2400">
                <a:solidFill>
                  <a:srgbClr val="0070C0"/>
                </a:solidFill>
                <a:latin typeface="Calibri" pitchFamily="34" charset="0"/>
              </a:rPr>
              <a:t>T</a:t>
            </a:r>
            <a:r>
              <a:rPr lang="zh-CN" altLang="en-US" sz="2400">
                <a:solidFill>
                  <a:srgbClr val="0070C0"/>
                </a:solidFill>
                <a:latin typeface="Calibri" pitchFamily="34" charset="0"/>
              </a:rPr>
              <a:t>为变换矩阵</a:t>
            </a:r>
          </a:p>
        </p:txBody>
      </p:sp>
      <p:sp>
        <p:nvSpPr>
          <p:cNvPr id="14" name="TextBox 5"/>
          <p:cNvSpPr txBox="1">
            <a:spLocks noChangeArrowheads="1"/>
          </p:cNvSpPr>
          <p:nvPr/>
        </p:nvSpPr>
        <p:spPr bwMode="auto">
          <a:xfrm>
            <a:off x="827088" y="2565996"/>
            <a:ext cx="76327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dirty="0">
                <a:latin typeface="Calibri" pitchFamily="34" charset="0"/>
              </a:rPr>
              <a:t>图像易受光照、视角、方位、噪声等的影响。使得同一类图像的不同变形体之间的差距有时大于该类图像与另一类图像之间的差距，影响图像识别、分类。图像归一化就是将图像转换到唯一的标准形式以抵抗各种变换，从而消除同类图像不同变形体之间的外观差异。也称为图像灰度归一化。</a:t>
            </a:r>
          </a:p>
        </p:txBody>
      </p:sp>
      <p:pic>
        <p:nvPicPr>
          <p:cNvPr id="15" name="图片 6" descr="nir.bm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6375" y="3947121"/>
            <a:ext cx="2917825" cy="233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图片 7" descr="nirGamma原直方图.bm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63" y="3994746"/>
            <a:ext cx="3051175" cy="2287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8"/>
          <p:cNvSpPr txBox="1">
            <a:spLocks noChangeArrowheads="1"/>
          </p:cNvSpPr>
          <p:nvPr/>
        </p:nvSpPr>
        <p:spPr bwMode="auto">
          <a:xfrm>
            <a:off x="8101013" y="4077296"/>
            <a:ext cx="460375"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a:latin typeface="Calibri" pitchFamily="34" charset="0"/>
              </a:rPr>
              <a:t>原图像及直方图</a:t>
            </a:r>
          </a:p>
        </p:txBody>
      </p:sp>
    </p:spTree>
    <p:extLst>
      <p:ext uri="{BB962C8B-B14F-4D97-AF65-F5344CB8AC3E}">
        <p14:creationId xmlns:p14="http://schemas.microsoft.com/office/powerpoint/2010/main" val="3810294583"/>
      </p:ext>
    </p:extLst>
  </p:cSld>
  <p:clrMapOvr>
    <a:masterClrMapping/>
  </p:clrMapOvr>
  <p:transition spd="slow">
    <p:wipe dir="d"/>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6" name="Rectangle 2"/>
          <p:cNvSpPr>
            <a:spLocks noGrp="1" noChangeArrowheads="1"/>
          </p:cNvSpPr>
          <p:nvPr>
            <p:ph type="title"/>
          </p:nvPr>
        </p:nvSpPr>
        <p:spPr/>
        <p:txBody>
          <a:bodyPr/>
          <a:lstStyle/>
          <a:p>
            <a:pPr algn="ctr"/>
            <a:r>
              <a:rPr lang="zh-CN" altLang="en-US" sz="3600" dirty="0">
                <a:solidFill>
                  <a:srgbClr val="FFCC99"/>
                </a:solidFill>
                <a:effectLst/>
                <a:latin typeface="黑体" pitchFamily="2" charset="-122"/>
                <a:ea typeface="黑体" pitchFamily="2" charset="-122"/>
              </a:rPr>
              <a:t>直方图均衡的</a:t>
            </a:r>
            <a:r>
              <a:rPr lang="en-US" altLang="zh-CN" sz="3600" dirty="0" err="1">
                <a:solidFill>
                  <a:srgbClr val="FFCC99"/>
                </a:solidFill>
                <a:effectLst/>
                <a:latin typeface="黑体" pitchFamily="2" charset="-122"/>
                <a:ea typeface="黑体" pitchFamily="2" charset="-122"/>
              </a:rPr>
              <a:t>Matlab</a:t>
            </a:r>
            <a:r>
              <a:rPr lang="zh-CN" altLang="en-US" sz="3600" dirty="0">
                <a:solidFill>
                  <a:srgbClr val="FFCC99"/>
                </a:solidFill>
                <a:effectLst/>
                <a:latin typeface="黑体" pitchFamily="2" charset="-122"/>
                <a:ea typeface="黑体" pitchFamily="2" charset="-122"/>
              </a:rPr>
              <a:t>实现</a:t>
            </a:r>
            <a:endParaRPr lang="zh-CN" altLang="en-US" sz="3200" dirty="0">
              <a:solidFill>
                <a:srgbClr val="FFCC99"/>
              </a:solidFill>
              <a:effectLst/>
              <a:latin typeface="黑体" pitchFamily="2" charset="-122"/>
              <a:ea typeface="黑体" pitchFamily="2" charset="-122"/>
            </a:endParaRPr>
          </a:p>
        </p:txBody>
      </p:sp>
      <p:sp>
        <p:nvSpPr>
          <p:cNvPr id="395352" name="AutoShape 88">
            <a:hlinkClick r:id="rId3" action="ppaction://hlinksldjump"/>
          </p:cNvPr>
          <p:cNvSpPr>
            <a:spLocks noChangeArrowheads="1"/>
          </p:cNvSpPr>
          <p:nvPr/>
        </p:nvSpPr>
        <p:spPr bwMode="auto">
          <a:xfrm>
            <a:off x="8316913" y="6092825"/>
            <a:ext cx="358775" cy="360363"/>
          </a:xfrm>
          <a:prstGeom prst="flowChartPunchedTape">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7" name="图片 1" descr="nirgrayhigh1.bm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583680"/>
            <a:ext cx="2395538"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图片 2" descr="nir变亮hist.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7900" y="1583680"/>
            <a:ext cx="2200275"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图片 3" descr="nirgrayhisteq1.bmp"/>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11413" y="1583680"/>
            <a:ext cx="2365375"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4" descr="nir变亮histeq.bm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48488" y="1583680"/>
            <a:ext cx="2195512" cy="256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5" descr="nirgrayhigh2.bmp"/>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0" y="4149725"/>
            <a:ext cx="2339975"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6" descr="nirgrayhisteq2.bmp"/>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339975" y="4149725"/>
            <a:ext cx="2447925"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7" descr="nir变暗hist.bmp"/>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7900" y="4149725"/>
            <a:ext cx="2232025"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8" descr="nir变暗histeq.bmp"/>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48488" y="4149725"/>
            <a:ext cx="2195512"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9"/>
          <p:cNvSpPr txBox="1">
            <a:spLocks noChangeArrowheads="1"/>
          </p:cNvSpPr>
          <p:nvPr/>
        </p:nvSpPr>
        <p:spPr bwMode="auto">
          <a:xfrm>
            <a:off x="5508104" y="4149725"/>
            <a:ext cx="3278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sz="2400" b="1">
                <a:solidFill>
                  <a:schemeClr val="bg1"/>
                </a:solidFill>
                <a:latin typeface="Calibri" pitchFamily="34" charset="0"/>
                <a:ea typeface="宋体" pitchFamily="2" charset="-122"/>
              </a:defRPr>
            </a:lvl1pPr>
            <a:lvl2pPr marL="742950" indent="-285750" eaLnBrk="0" hangingPunct="0">
              <a:defRPr>
                <a:latin typeface="Arial" pitchFamily="34" charset="0"/>
                <a:ea typeface="宋体" pitchFamily="2" charset="-122"/>
              </a:defRPr>
            </a:lvl2pPr>
            <a:lvl3pPr marL="1143000" indent="-228600" eaLnBrk="0" hangingPunct="0">
              <a:defRPr>
                <a:latin typeface="Arial" pitchFamily="34" charset="0"/>
                <a:ea typeface="宋体" pitchFamily="2" charset="-122"/>
              </a:defRPr>
            </a:lvl3pPr>
            <a:lvl4pPr marL="1600200" indent="-228600" eaLnBrk="0" hangingPunct="0">
              <a:defRPr>
                <a:latin typeface="Arial" pitchFamily="34" charset="0"/>
                <a:ea typeface="宋体" pitchFamily="2" charset="-122"/>
              </a:defRPr>
            </a:lvl4pPr>
            <a:lvl5pPr marL="2057400" indent="-228600" eaLnBrk="0" hangingPunct="0">
              <a:defRPr>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latin typeface="Arial" pitchFamily="34" charset="0"/>
                <a:ea typeface="宋体" pitchFamily="2" charset="-122"/>
              </a:defRPr>
            </a:lvl9pPr>
          </a:lstStyle>
          <a:p>
            <a:r>
              <a:rPr lang="zh-CN" altLang="en-US" dirty="0"/>
              <a:t>图像变亮后灰度均衡化</a:t>
            </a:r>
          </a:p>
        </p:txBody>
      </p:sp>
      <p:sp>
        <p:nvSpPr>
          <p:cNvPr id="36" name="TextBox 10"/>
          <p:cNvSpPr txBox="1">
            <a:spLocks noChangeArrowheads="1"/>
          </p:cNvSpPr>
          <p:nvPr/>
        </p:nvSpPr>
        <p:spPr bwMode="auto">
          <a:xfrm>
            <a:off x="5508104" y="1583680"/>
            <a:ext cx="3278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eaLnBrk="1" hangingPunct="1"/>
            <a:r>
              <a:rPr lang="zh-CN" altLang="en-US" sz="2400" b="1" dirty="0">
                <a:solidFill>
                  <a:schemeClr val="bg1"/>
                </a:solidFill>
                <a:latin typeface="Calibri" pitchFamily="34" charset="0"/>
              </a:rPr>
              <a:t>图像变暗后灰度均衡化</a:t>
            </a:r>
          </a:p>
        </p:txBody>
      </p:sp>
    </p:spTree>
    <p:extLst>
      <p:ext uri="{BB962C8B-B14F-4D97-AF65-F5344CB8AC3E}">
        <p14:creationId xmlns:p14="http://schemas.microsoft.com/office/powerpoint/2010/main" val="3255312379"/>
      </p:ext>
    </p:extLst>
  </p:cSld>
  <p:clrMapOvr>
    <a:masterClrMapping/>
  </p:clrMapOvr>
  <p:transition spd="slow">
    <p:wipe dir="d"/>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5CBB762-A4EC-4DD3-8EE3-A78E7477975A}"/>
              </a:ext>
            </a:extLst>
          </p:cNvPr>
          <p:cNvSpPr>
            <a:spLocks noGrp="1"/>
          </p:cNvSpPr>
          <p:nvPr>
            <p:ph type="title"/>
          </p:nvPr>
        </p:nvSpPr>
        <p:spPr/>
        <p:txBody>
          <a:bodyPr/>
          <a:lstStyle/>
          <a:p>
            <a:pPr algn="just"/>
            <a:r>
              <a:rPr lang="zh-CN" altLang="zh-CN" sz="2400" dirty="0">
                <a:solidFill>
                  <a:srgbClr val="FFFF00"/>
                </a:solidFill>
                <a:effectLst/>
              </a:rPr>
              <a:t>对彩色图像进行直方图均衡化处理</a:t>
            </a:r>
            <a:r>
              <a:rPr lang="zh-CN" altLang="en-US" sz="2400" dirty="0">
                <a:solidFill>
                  <a:srgbClr val="FFFF00"/>
                </a:solidFill>
                <a:effectLst/>
              </a:rPr>
              <a:t>，</a:t>
            </a:r>
            <a:r>
              <a:rPr lang="zh-CN" altLang="zh-CN" sz="2400" dirty="0">
                <a:solidFill>
                  <a:srgbClr val="FFFF00"/>
                </a:solidFill>
                <a:effectLst/>
              </a:rPr>
              <a:t>对图像的</a:t>
            </a:r>
            <a:r>
              <a:rPr lang="en-US" altLang="zh-CN" sz="2400" dirty="0">
                <a:solidFill>
                  <a:srgbClr val="FFFF00"/>
                </a:solidFill>
                <a:effectLst/>
              </a:rPr>
              <a:t>R</a:t>
            </a:r>
            <a:r>
              <a:rPr lang="zh-CN" altLang="zh-CN" sz="2400" dirty="0">
                <a:solidFill>
                  <a:srgbClr val="FFFF00"/>
                </a:solidFill>
                <a:effectLst/>
              </a:rPr>
              <a:t>、</a:t>
            </a:r>
            <a:r>
              <a:rPr lang="en-US" altLang="zh-CN" sz="2400" dirty="0">
                <a:solidFill>
                  <a:srgbClr val="FFFF00"/>
                </a:solidFill>
                <a:effectLst/>
              </a:rPr>
              <a:t>G</a:t>
            </a:r>
            <a:r>
              <a:rPr lang="zh-CN" altLang="zh-CN" sz="2400" dirty="0">
                <a:solidFill>
                  <a:srgbClr val="FFFF00"/>
                </a:solidFill>
                <a:effectLst/>
              </a:rPr>
              <a:t>、</a:t>
            </a:r>
            <a:r>
              <a:rPr lang="en-US" altLang="zh-CN" sz="2400" dirty="0">
                <a:solidFill>
                  <a:srgbClr val="FFFF00"/>
                </a:solidFill>
                <a:effectLst/>
              </a:rPr>
              <a:t>B</a:t>
            </a:r>
            <a:r>
              <a:rPr lang="zh-CN" altLang="zh-CN" sz="2400" dirty="0">
                <a:solidFill>
                  <a:srgbClr val="FFFF00"/>
                </a:solidFill>
                <a:effectLst/>
              </a:rPr>
              <a:t>三个彩色分量进行直方图均衡化</a:t>
            </a:r>
            <a:endParaRPr lang="zh-CN" altLang="en-US" sz="2400" dirty="0">
              <a:solidFill>
                <a:srgbClr val="FFFF00"/>
              </a:solidFill>
            </a:endParaRPr>
          </a:p>
        </p:txBody>
      </p:sp>
      <p:pic>
        <p:nvPicPr>
          <p:cNvPr id="4" name="内容占位符 3">
            <a:extLst>
              <a:ext uri="{FF2B5EF4-FFF2-40B4-BE49-F238E27FC236}">
                <a16:creationId xmlns:a16="http://schemas.microsoft.com/office/drawing/2014/main" xmlns="" id="{DA91FBDD-253E-4648-B91A-9751D5697700}"/>
              </a:ext>
            </a:extLst>
          </p:cNvPr>
          <p:cNvPicPr>
            <a:picLocks noGrp="1" noChangeAspect="1"/>
          </p:cNvPicPr>
          <p:nvPr>
            <p:ph idx="1"/>
          </p:nvPr>
        </p:nvPicPr>
        <p:blipFill>
          <a:blip r:embed="rId2"/>
          <a:stretch>
            <a:fillRect/>
          </a:stretch>
        </p:blipFill>
        <p:spPr>
          <a:xfrm>
            <a:off x="277097" y="4136125"/>
            <a:ext cx="3790847" cy="2722921"/>
          </a:xfrm>
          <a:prstGeom prst="rect">
            <a:avLst/>
          </a:prstGeom>
        </p:spPr>
      </p:pic>
      <p:pic>
        <p:nvPicPr>
          <p:cNvPr id="23554" name="Picture 2" descr="直方图均衡">
            <a:extLst>
              <a:ext uri="{FF2B5EF4-FFF2-40B4-BE49-F238E27FC236}">
                <a16:creationId xmlns:a16="http://schemas.microsoft.com/office/drawing/2014/main" xmlns="" id="{AF448809-520C-467E-9EF8-DD32ACA5B9B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568" y="1772816"/>
            <a:ext cx="2981052" cy="2236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xmlns="" id="{E9258DBB-E63D-46C1-9D7A-FD9CD6144981}"/>
              </a:ext>
            </a:extLst>
          </p:cNvPr>
          <p:cNvSpPr txBox="1"/>
          <p:nvPr/>
        </p:nvSpPr>
        <p:spPr>
          <a:xfrm>
            <a:off x="4716016" y="1772816"/>
            <a:ext cx="4403065" cy="3416320"/>
          </a:xfrm>
          <a:prstGeom prst="rect">
            <a:avLst/>
          </a:prstGeom>
          <a:noFill/>
        </p:spPr>
        <p:txBody>
          <a:bodyPr wrap="none" rtlCol="0">
            <a:spAutoFit/>
          </a:bodyPr>
          <a:lstStyle/>
          <a:p>
            <a:r>
              <a:rPr lang="en-US" altLang="zh-CN" dirty="0" err="1">
                <a:solidFill>
                  <a:srgbClr val="FFFF00"/>
                </a:solidFill>
              </a:rPr>
              <a:t>im</a:t>
            </a:r>
            <a:r>
              <a:rPr lang="en-US" altLang="zh-CN" dirty="0">
                <a:solidFill>
                  <a:srgbClr val="FFFF00"/>
                </a:solidFill>
              </a:rPr>
              <a:t> = </a:t>
            </a:r>
            <a:r>
              <a:rPr lang="en-US" altLang="zh-CN" dirty="0" err="1">
                <a:solidFill>
                  <a:srgbClr val="FFFF00"/>
                </a:solidFill>
              </a:rPr>
              <a:t>imread</a:t>
            </a:r>
            <a:r>
              <a:rPr lang="en-US" altLang="zh-CN" dirty="0">
                <a:solidFill>
                  <a:srgbClr val="FFFF00"/>
                </a:solidFill>
              </a:rPr>
              <a:t>('ex2.jpg');</a:t>
            </a:r>
          </a:p>
          <a:p>
            <a:r>
              <a:rPr lang="en-US" altLang="zh-CN" dirty="0">
                <a:solidFill>
                  <a:srgbClr val="FFFF00"/>
                </a:solidFill>
              </a:rPr>
              <a:t>R = </a:t>
            </a:r>
            <a:r>
              <a:rPr lang="en-US" altLang="zh-CN" dirty="0" err="1">
                <a:solidFill>
                  <a:srgbClr val="FFFF00"/>
                </a:solidFill>
              </a:rPr>
              <a:t>im</a:t>
            </a:r>
            <a:r>
              <a:rPr lang="en-US" altLang="zh-CN" dirty="0">
                <a:solidFill>
                  <a:srgbClr val="FFFF00"/>
                </a:solidFill>
              </a:rPr>
              <a:t>(:, :, 1);</a:t>
            </a:r>
            <a:r>
              <a:rPr lang="zh-CN" altLang="en-US" dirty="0">
                <a:solidFill>
                  <a:srgbClr val="FFFF00"/>
                </a:solidFill>
              </a:rPr>
              <a:t>  </a:t>
            </a:r>
            <a:r>
              <a:rPr lang="en-US" altLang="zh-CN" dirty="0">
                <a:solidFill>
                  <a:srgbClr val="FFFF00"/>
                </a:solidFill>
              </a:rPr>
              <a:t>%</a:t>
            </a:r>
            <a:r>
              <a:rPr lang="zh-CN" altLang="en-US" dirty="0">
                <a:solidFill>
                  <a:srgbClr val="FFFF00"/>
                </a:solidFill>
              </a:rPr>
              <a:t>取出图像第一层</a:t>
            </a:r>
            <a:endParaRPr lang="en-US" altLang="zh-CN" dirty="0">
              <a:solidFill>
                <a:srgbClr val="FFFF00"/>
              </a:solidFill>
            </a:endParaRPr>
          </a:p>
          <a:p>
            <a:r>
              <a:rPr lang="en-US" altLang="zh-CN" dirty="0">
                <a:solidFill>
                  <a:srgbClr val="FFFF00"/>
                </a:solidFill>
              </a:rPr>
              <a:t>G = </a:t>
            </a:r>
            <a:r>
              <a:rPr lang="en-US" altLang="zh-CN" dirty="0" err="1">
                <a:solidFill>
                  <a:srgbClr val="FFFF00"/>
                </a:solidFill>
              </a:rPr>
              <a:t>im</a:t>
            </a:r>
            <a:r>
              <a:rPr lang="en-US" altLang="zh-CN" dirty="0">
                <a:solidFill>
                  <a:srgbClr val="FFFF00"/>
                </a:solidFill>
              </a:rPr>
              <a:t>(:, :, 2); %</a:t>
            </a:r>
            <a:r>
              <a:rPr lang="zh-CN" altLang="en-US" dirty="0">
                <a:solidFill>
                  <a:srgbClr val="FFFF00"/>
                </a:solidFill>
              </a:rPr>
              <a:t>取出图像第二层</a:t>
            </a:r>
            <a:endParaRPr lang="en-US" altLang="zh-CN" dirty="0">
              <a:solidFill>
                <a:srgbClr val="FFFF00"/>
              </a:solidFill>
            </a:endParaRPr>
          </a:p>
          <a:p>
            <a:r>
              <a:rPr lang="en-US" altLang="zh-CN" dirty="0">
                <a:solidFill>
                  <a:srgbClr val="FFFF00"/>
                </a:solidFill>
              </a:rPr>
              <a:t>B = </a:t>
            </a:r>
            <a:r>
              <a:rPr lang="en-US" altLang="zh-CN" dirty="0" err="1">
                <a:solidFill>
                  <a:srgbClr val="FFFF00"/>
                </a:solidFill>
              </a:rPr>
              <a:t>im</a:t>
            </a:r>
            <a:r>
              <a:rPr lang="en-US" altLang="zh-CN" dirty="0">
                <a:solidFill>
                  <a:srgbClr val="FFFF00"/>
                </a:solidFill>
              </a:rPr>
              <a:t>(:, :, 3); %</a:t>
            </a:r>
            <a:r>
              <a:rPr lang="zh-CN" altLang="en-US" dirty="0">
                <a:solidFill>
                  <a:srgbClr val="FFFF00"/>
                </a:solidFill>
              </a:rPr>
              <a:t>取出图像第三层</a:t>
            </a:r>
            <a:endParaRPr lang="en-US" altLang="zh-CN" dirty="0">
              <a:solidFill>
                <a:srgbClr val="FFFF00"/>
              </a:solidFill>
            </a:endParaRPr>
          </a:p>
          <a:p>
            <a:r>
              <a:rPr lang="en-US" altLang="zh-CN" dirty="0">
                <a:solidFill>
                  <a:srgbClr val="FFFF00"/>
                </a:solidFill>
              </a:rPr>
              <a:t>A = </a:t>
            </a:r>
            <a:r>
              <a:rPr lang="en-US" altLang="zh-CN" dirty="0" err="1">
                <a:solidFill>
                  <a:srgbClr val="FFFF00"/>
                </a:solidFill>
              </a:rPr>
              <a:t>histeq</a:t>
            </a:r>
            <a:r>
              <a:rPr lang="en-US" altLang="zh-CN" dirty="0">
                <a:solidFill>
                  <a:srgbClr val="FFFF00"/>
                </a:solidFill>
              </a:rPr>
              <a:t>(R); %</a:t>
            </a:r>
            <a:r>
              <a:rPr lang="zh-CN" altLang="en-US" dirty="0">
                <a:solidFill>
                  <a:srgbClr val="FFFF00"/>
                </a:solidFill>
              </a:rPr>
              <a:t>对图像第一层均衡化</a:t>
            </a:r>
            <a:endParaRPr lang="en-US" altLang="zh-CN" dirty="0">
              <a:solidFill>
                <a:srgbClr val="FFFF00"/>
              </a:solidFill>
            </a:endParaRPr>
          </a:p>
          <a:p>
            <a:r>
              <a:rPr lang="en-US" altLang="zh-CN" dirty="0">
                <a:solidFill>
                  <a:srgbClr val="FFFF00"/>
                </a:solidFill>
              </a:rPr>
              <a:t>B = </a:t>
            </a:r>
            <a:r>
              <a:rPr lang="en-US" altLang="zh-CN" dirty="0" err="1">
                <a:solidFill>
                  <a:srgbClr val="FFFF00"/>
                </a:solidFill>
              </a:rPr>
              <a:t>histeq</a:t>
            </a:r>
            <a:r>
              <a:rPr lang="en-US" altLang="zh-CN" dirty="0">
                <a:solidFill>
                  <a:srgbClr val="FFFF00"/>
                </a:solidFill>
              </a:rPr>
              <a:t>(G); %</a:t>
            </a:r>
            <a:r>
              <a:rPr lang="zh-CN" altLang="en-US" dirty="0">
                <a:solidFill>
                  <a:srgbClr val="FFFF00"/>
                </a:solidFill>
              </a:rPr>
              <a:t>对图像第二层均衡化</a:t>
            </a:r>
            <a:endParaRPr lang="en-US" altLang="zh-CN" dirty="0">
              <a:solidFill>
                <a:srgbClr val="FFFF00"/>
              </a:solidFill>
            </a:endParaRPr>
          </a:p>
          <a:p>
            <a:r>
              <a:rPr lang="en-US" altLang="zh-CN" dirty="0">
                <a:solidFill>
                  <a:srgbClr val="FFFF00"/>
                </a:solidFill>
              </a:rPr>
              <a:t>C = </a:t>
            </a:r>
            <a:r>
              <a:rPr lang="en-US" altLang="zh-CN" dirty="0" err="1">
                <a:solidFill>
                  <a:srgbClr val="FFFF00"/>
                </a:solidFill>
              </a:rPr>
              <a:t>histeq</a:t>
            </a:r>
            <a:r>
              <a:rPr lang="en-US" altLang="zh-CN" dirty="0">
                <a:solidFill>
                  <a:srgbClr val="FFFF00"/>
                </a:solidFill>
              </a:rPr>
              <a:t>(B); %</a:t>
            </a:r>
            <a:r>
              <a:rPr lang="zh-CN" altLang="en-US" dirty="0">
                <a:solidFill>
                  <a:srgbClr val="FFFF00"/>
                </a:solidFill>
              </a:rPr>
              <a:t>对图像第三层均衡化</a:t>
            </a:r>
            <a:endParaRPr lang="en-US" altLang="zh-CN" dirty="0">
              <a:solidFill>
                <a:srgbClr val="FFFF00"/>
              </a:solidFill>
            </a:endParaRPr>
          </a:p>
          <a:p>
            <a:r>
              <a:rPr lang="pt-BR" altLang="zh-CN" dirty="0">
                <a:solidFill>
                  <a:srgbClr val="FFFF00"/>
                </a:solidFill>
              </a:rPr>
              <a:t>im1 = cat(3, A, B, C);</a:t>
            </a:r>
            <a:r>
              <a:rPr lang="en-US" altLang="zh-CN" dirty="0">
                <a:solidFill>
                  <a:srgbClr val="FFFF00"/>
                </a:solidFill>
              </a:rPr>
              <a:t>%cat(</a:t>
            </a:r>
            <a:r>
              <a:rPr lang="zh-CN" altLang="en-US" dirty="0">
                <a:solidFill>
                  <a:srgbClr val="FFFF00"/>
                </a:solidFill>
              </a:rPr>
              <a:t>联结数组函数</a:t>
            </a:r>
            <a:r>
              <a:rPr lang="en-US" altLang="zh-CN" dirty="0">
                <a:solidFill>
                  <a:srgbClr val="FFFF00"/>
                </a:solidFill>
              </a:rPr>
              <a:t>)</a:t>
            </a:r>
            <a:endParaRPr lang="pt-BR" altLang="zh-CN" dirty="0">
              <a:solidFill>
                <a:srgbClr val="FFFF00"/>
              </a:solidFill>
            </a:endParaRPr>
          </a:p>
          <a:p>
            <a:r>
              <a:rPr lang="en-US" altLang="zh-CN" dirty="0" err="1">
                <a:solidFill>
                  <a:srgbClr val="FFFF00"/>
                </a:solidFill>
              </a:rPr>
              <a:t>imshow</a:t>
            </a:r>
            <a:r>
              <a:rPr lang="en-US" altLang="zh-CN" dirty="0">
                <a:solidFill>
                  <a:srgbClr val="FFFF00"/>
                </a:solidFill>
              </a:rPr>
              <a:t>(im1);</a:t>
            </a:r>
          </a:p>
          <a:p>
            <a:r>
              <a:rPr lang="en-US" altLang="zh-CN" dirty="0">
                <a:solidFill>
                  <a:srgbClr val="FFFF00"/>
                </a:solidFill>
              </a:rPr>
              <a:t>title(‘</a:t>
            </a:r>
            <a:r>
              <a:rPr lang="zh-CN" altLang="en-US" dirty="0">
                <a:solidFill>
                  <a:srgbClr val="FFFF00"/>
                </a:solidFill>
              </a:rPr>
              <a:t>直方图均衡后的图像</a:t>
            </a:r>
            <a:r>
              <a:rPr lang="en-US" altLang="zh-CN" dirty="0">
                <a:solidFill>
                  <a:srgbClr val="FFFF00"/>
                </a:solidFill>
              </a:rPr>
              <a:t>’)</a:t>
            </a:r>
          </a:p>
          <a:p>
            <a:endParaRPr lang="zh-CN" altLang="en-US" dirty="0"/>
          </a:p>
          <a:p>
            <a:endParaRPr lang="zh-CN" altLang="en-US" dirty="0"/>
          </a:p>
        </p:txBody>
      </p:sp>
    </p:spTree>
    <p:extLst>
      <p:ext uri="{BB962C8B-B14F-4D97-AF65-F5344CB8AC3E}">
        <p14:creationId xmlns:p14="http://schemas.microsoft.com/office/powerpoint/2010/main" val="3213659182"/>
      </p:ext>
    </p:extLst>
  </p:cSld>
  <p:clrMapOvr>
    <a:masterClrMapping/>
  </p:clrMapOvr>
  <p:transition spd="slow">
    <p:wipe dir="d"/>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60C7EAB-2A79-4E4D-9065-C51A00D3AE7A}"/>
              </a:ext>
            </a:extLst>
          </p:cNvPr>
          <p:cNvSpPr>
            <a:spLocks noGrp="1"/>
          </p:cNvSpPr>
          <p:nvPr>
            <p:ph type="title"/>
          </p:nvPr>
        </p:nvSpPr>
        <p:spPr/>
        <p:txBody>
          <a:bodyPr/>
          <a:lstStyle/>
          <a:p>
            <a:pPr algn="just"/>
            <a:r>
              <a:rPr lang="zh-CN" altLang="zh-CN" sz="2400" dirty="0">
                <a:solidFill>
                  <a:srgbClr val="FFFF00"/>
                </a:solidFill>
                <a:effectLst/>
              </a:rPr>
              <a:t>对彩色图像进行直方图均衡化处理。将图像从</a:t>
            </a:r>
            <a:r>
              <a:rPr lang="en-US" altLang="zh-CN" sz="2400" dirty="0">
                <a:solidFill>
                  <a:srgbClr val="FFFF00"/>
                </a:solidFill>
                <a:effectLst/>
              </a:rPr>
              <a:t>RGB</a:t>
            </a:r>
            <a:r>
              <a:rPr lang="zh-CN" altLang="zh-CN" sz="2400" dirty="0">
                <a:solidFill>
                  <a:srgbClr val="FFFF00"/>
                </a:solidFill>
                <a:effectLst/>
              </a:rPr>
              <a:t>颜色空间转换到</a:t>
            </a:r>
            <a:r>
              <a:rPr lang="en-US" altLang="zh-CN" sz="2400" dirty="0">
                <a:solidFill>
                  <a:srgbClr val="FFFF00"/>
                </a:solidFill>
                <a:effectLst/>
              </a:rPr>
              <a:t>HSI</a:t>
            </a:r>
            <a:r>
              <a:rPr lang="zh-CN" altLang="zh-CN" sz="2400" dirty="0">
                <a:solidFill>
                  <a:srgbClr val="FFFF00"/>
                </a:solidFill>
                <a:effectLst/>
              </a:rPr>
              <a:t>颜色空间，使用直方图均衡化单独处理亮度</a:t>
            </a:r>
            <a:r>
              <a:rPr lang="en-US" altLang="zh-CN" sz="2400" dirty="0">
                <a:solidFill>
                  <a:srgbClr val="FFFF00"/>
                </a:solidFill>
                <a:effectLst/>
              </a:rPr>
              <a:t>I</a:t>
            </a:r>
            <a:r>
              <a:rPr lang="zh-CN" altLang="zh-CN" sz="2400" dirty="0">
                <a:solidFill>
                  <a:srgbClr val="FFFF00"/>
                </a:solidFill>
                <a:effectLst/>
              </a:rPr>
              <a:t>分量，随后将图像从</a:t>
            </a:r>
            <a:r>
              <a:rPr lang="en-US" altLang="zh-CN" sz="2400" dirty="0">
                <a:solidFill>
                  <a:srgbClr val="FFFF00"/>
                </a:solidFill>
                <a:effectLst/>
              </a:rPr>
              <a:t>HSI</a:t>
            </a:r>
            <a:r>
              <a:rPr lang="zh-CN" altLang="zh-CN" sz="2400" dirty="0">
                <a:solidFill>
                  <a:srgbClr val="FFFF00"/>
                </a:solidFill>
                <a:effectLst/>
              </a:rPr>
              <a:t>空间转换回到</a:t>
            </a:r>
            <a:r>
              <a:rPr lang="en-US" altLang="zh-CN" sz="2400" dirty="0">
                <a:solidFill>
                  <a:srgbClr val="FFFF00"/>
                </a:solidFill>
                <a:effectLst/>
              </a:rPr>
              <a:t>RGB</a:t>
            </a:r>
            <a:r>
              <a:rPr lang="zh-CN" altLang="zh-CN" sz="2400" dirty="0">
                <a:solidFill>
                  <a:srgbClr val="FFFF00"/>
                </a:solidFill>
                <a:effectLst/>
              </a:rPr>
              <a:t>颜色空间。</a:t>
            </a:r>
            <a:endParaRPr lang="zh-CN" altLang="en-US" sz="2400" dirty="0">
              <a:solidFill>
                <a:srgbClr val="FFFF00"/>
              </a:solidFill>
            </a:endParaRPr>
          </a:p>
        </p:txBody>
      </p:sp>
      <p:pic>
        <p:nvPicPr>
          <p:cNvPr id="4" name="Picture 2" descr="直方图均衡">
            <a:extLst>
              <a:ext uri="{FF2B5EF4-FFF2-40B4-BE49-F238E27FC236}">
                <a16:creationId xmlns:a16="http://schemas.microsoft.com/office/drawing/2014/main" xmlns="" id="{5753987B-5CDA-4709-8BA5-A1ED2B7ECA16}"/>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772816"/>
            <a:ext cx="2980113" cy="2236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xmlns="" id="{B4B36420-4758-492F-98C7-737973E1C985}"/>
              </a:ext>
            </a:extLst>
          </p:cNvPr>
          <p:cNvPicPr>
            <a:picLocks noChangeAspect="1"/>
          </p:cNvPicPr>
          <p:nvPr/>
        </p:nvPicPr>
        <p:blipFill>
          <a:blip r:embed="rId3"/>
          <a:stretch>
            <a:fillRect/>
          </a:stretch>
        </p:blipFill>
        <p:spPr>
          <a:xfrm>
            <a:off x="214033" y="4146342"/>
            <a:ext cx="3775165" cy="2711658"/>
          </a:xfrm>
          <a:prstGeom prst="rect">
            <a:avLst/>
          </a:prstGeom>
        </p:spPr>
      </p:pic>
      <p:sp>
        <p:nvSpPr>
          <p:cNvPr id="6" name="文本框 5">
            <a:extLst>
              <a:ext uri="{FF2B5EF4-FFF2-40B4-BE49-F238E27FC236}">
                <a16:creationId xmlns:a16="http://schemas.microsoft.com/office/drawing/2014/main" xmlns="" id="{7792F4B3-6451-468F-AC37-B7E8F1D7474B}"/>
              </a:ext>
            </a:extLst>
          </p:cNvPr>
          <p:cNvSpPr txBox="1"/>
          <p:nvPr/>
        </p:nvSpPr>
        <p:spPr>
          <a:xfrm>
            <a:off x="3563888" y="1772816"/>
            <a:ext cx="5737404" cy="3139321"/>
          </a:xfrm>
          <a:prstGeom prst="rect">
            <a:avLst/>
          </a:prstGeom>
          <a:noFill/>
        </p:spPr>
        <p:txBody>
          <a:bodyPr wrap="none" rtlCol="0">
            <a:spAutoFit/>
          </a:bodyPr>
          <a:lstStyle/>
          <a:p>
            <a:r>
              <a:rPr lang="en-US" altLang="zh-CN" dirty="0" err="1">
                <a:solidFill>
                  <a:srgbClr val="FFFF00"/>
                </a:solidFill>
              </a:rPr>
              <a:t>im</a:t>
            </a:r>
            <a:r>
              <a:rPr lang="en-US" altLang="zh-CN" dirty="0">
                <a:solidFill>
                  <a:srgbClr val="FFFF00"/>
                </a:solidFill>
              </a:rPr>
              <a:t> = </a:t>
            </a:r>
            <a:r>
              <a:rPr lang="en-US" altLang="zh-CN" dirty="0" err="1">
                <a:solidFill>
                  <a:srgbClr val="FFFF00"/>
                </a:solidFill>
              </a:rPr>
              <a:t>imread</a:t>
            </a:r>
            <a:r>
              <a:rPr lang="en-US" altLang="zh-CN" dirty="0">
                <a:solidFill>
                  <a:srgbClr val="FFFF00"/>
                </a:solidFill>
              </a:rPr>
              <a:t>(‘ex2.jpg’);%</a:t>
            </a:r>
            <a:r>
              <a:rPr lang="zh-CN" altLang="en-US" dirty="0">
                <a:solidFill>
                  <a:srgbClr val="FFFF00"/>
                </a:solidFill>
              </a:rPr>
              <a:t>读取图像</a:t>
            </a:r>
            <a:endParaRPr lang="en-US" altLang="zh-CN" dirty="0">
              <a:solidFill>
                <a:srgbClr val="FFFF00"/>
              </a:solidFill>
            </a:endParaRPr>
          </a:p>
          <a:p>
            <a:r>
              <a:rPr lang="en-US" altLang="zh-CN" dirty="0" err="1">
                <a:solidFill>
                  <a:srgbClr val="FFFF00"/>
                </a:solidFill>
              </a:rPr>
              <a:t>im_hsi</a:t>
            </a:r>
            <a:r>
              <a:rPr lang="en-US" altLang="zh-CN" dirty="0">
                <a:solidFill>
                  <a:srgbClr val="FFFF00"/>
                </a:solidFill>
              </a:rPr>
              <a:t> = rgb2hsi(</a:t>
            </a:r>
            <a:r>
              <a:rPr lang="en-US" altLang="zh-CN" dirty="0" err="1">
                <a:solidFill>
                  <a:srgbClr val="FFFF00"/>
                </a:solidFill>
              </a:rPr>
              <a:t>im</a:t>
            </a:r>
            <a:r>
              <a:rPr lang="en-US" altLang="zh-CN" dirty="0">
                <a:solidFill>
                  <a:srgbClr val="FFFF00"/>
                </a:solidFill>
              </a:rPr>
              <a:t>);%</a:t>
            </a:r>
            <a:r>
              <a:rPr lang="zh-CN" altLang="en-US" dirty="0">
                <a:solidFill>
                  <a:srgbClr val="FFFF00"/>
                </a:solidFill>
              </a:rPr>
              <a:t>把</a:t>
            </a:r>
            <a:r>
              <a:rPr lang="en-US" altLang="zh-CN" dirty="0">
                <a:solidFill>
                  <a:srgbClr val="FFFF00"/>
                </a:solidFill>
              </a:rPr>
              <a:t>RGB</a:t>
            </a:r>
            <a:r>
              <a:rPr lang="zh-CN" altLang="en-US" dirty="0">
                <a:solidFill>
                  <a:srgbClr val="FFFF00"/>
                </a:solidFill>
              </a:rPr>
              <a:t>图像转换到</a:t>
            </a:r>
            <a:r>
              <a:rPr lang="en-US" altLang="zh-CN" dirty="0">
                <a:solidFill>
                  <a:srgbClr val="FFFF00"/>
                </a:solidFill>
              </a:rPr>
              <a:t>HSI</a:t>
            </a:r>
          </a:p>
          <a:p>
            <a:r>
              <a:rPr lang="nn-NO" altLang="zh-CN" dirty="0">
                <a:solidFill>
                  <a:srgbClr val="FFFF00"/>
                </a:solidFill>
              </a:rPr>
              <a:t>im_hsi_i = im_hsi(:, :, 3);</a:t>
            </a:r>
            <a:r>
              <a:rPr lang="en-US" altLang="zh-CN" dirty="0">
                <a:solidFill>
                  <a:srgbClr val="FFFF00"/>
                </a:solidFill>
              </a:rPr>
              <a:t>%</a:t>
            </a:r>
            <a:r>
              <a:rPr lang="zh-CN" altLang="en-US" dirty="0">
                <a:solidFill>
                  <a:srgbClr val="FFFF00"/>
                </a:solidFill>
              </a:rPr>
              <a:t>取第三层</a:t>
            </a:r>
            <a:r>
              <a:rPr lang="en-US" altLang="zh-CN" dirty="0">
                <a:solidFill>
                  <a:srgbClr val="FFFF00"/>
                </a:solidFill>
              </a:rPr>
              <a:t>(</a:t>
            </a:r>
            <a:r>
              <a:rPr lang="zh-CN" altLang="en-US" dirty="0">
                <a:solidFill>
                  <a:srgbClr val="FFFF00"/>
                </a:solidFill>
              </a:rPr>
              <a:t>因为只处理</a:t>
            </a:r>
            <a:r>
              <a:rPr lang="en-US" altLang="zh-CN" dirty="0">
                <a:solidFill>
                  <a:srgbClr val="FFFF00"/>
                </a:solidFill>
              </a:rPr>
              <a:t>I</a:t>
            </a:r>
            <a:r>
              <a:rPr lang="zh-CN" altLang="en-US" dirty="0">
                <a:solidFill>
                  <a:srgbClr val="FFFF00"/>
                </a:solidFill>
              </a:rPr>
              <a:t>分量</a:t>
            </a:r>
            <a:r>
              <a:rPr lang="en-US" altLang="zh-CN" dirty="0">
                <a:solidFill>
                  <a:srgbClr val="FFFF00"/>
                </a:solidFill>
              </a:rPr>
              <a:t>)</a:t>
            </a:r>
            <a:endParaRPr lang="nn-NO" altLang="zh-CN" dirty="0">
              <a:solidFill>
                <a:srgbClr val="FFFF00"/>
              </a:solidFill>
            </a:endParaRPr>
          </a:p>
          <a:p>
            <a:r>
              <a:rPr lang="nn-NO" altLang="zh-CN" dirty="0">
                <a:solidFill>
                  <a:srgbClr val="FFFF00"/>
                </a:solidFill>
              </a:rPr>
              <a:t>im_hsi_I = histeq(im_hsi_i);</a:t>
            </a:r>
            <a:r>
              <a:rPr lang="en-US" altLang="zh-CN" dirty="0">
                <a:solidFill>
                  <a:srgbClr val="FFFF00"/>
                </a:solidFill>
              </a:rPr>
              <a:t>%</a:t>
            </a:r>
            <a:r>
              <a:rPr lang="zh-CN" altLang="en-US" dirty="0">
                <a:solidFill>
                  <a:srgbClr val="FFFF00"/>
                </a:solidFill>
              </a:rPr>
              <a:t>均衡化</a:t>
            </a:r>
            <a:endParaRPr lang="nn-NO" altLang="zh-CN" dirty="0">
              <a:solidFill>
                <a:srgbClr val="FFFF00"/>
              </a:solidFill>
            </a:endParaRPr>
          </a:p>
          <a:p>
            <a:r>
              <a:rPr lang="en-US" altLang="zh-CN" dirty="0" err="1">
                <a:solidFill>
                  <a:srgbClr val="FFFF00"/>
                </a:solidFill>
              </a:rPr>
              <a:t>im_hsi</a:t>
            </a:r>
            <a:r>
              <a:rPr lang="en-US" altLang="zh-CN" dirty="0">
                <a:solidFill>
                  <a:srgbClr val="FFFF00"/>
                </a:solidFill>
              </a:rPr>
              <a:t>(:, :, 3) = </a:t>
            </a:r>
            <a:r>
              <a:rPr lang="en-US" altLang="zh-CN" dirty="0" err="1">
                <a:solidFill>
                  <a:srgbClr val="FFFF00"/>
                </a:solidFill>
              </a:rPr>
              <a:t>im_hsi_I</a:t>
            </a:r>
            <a:r>
              <a:rPr lang="en-US" altLang="zh-CN" dirty="0">
                <a:solidFill>
                  <a:srgbClr val="FFFF00"/>
                </a:solidFill>
              </a:rPr>
              <a:t>;%</a:t>
            </a:r>
            <a:r>
              <a:rPr lang="zh-CN" altLang="en-US" dirty="0">
                <a:solidFill>
                  <a:srgbClr val="FFFF00"/>
                </a:solidFill>
              </a:rPr>
              <a:t>用均衡化后的结果替</a:t>
            </a:r>
            <a:endParaRPr lang="en-US" altLang="zh-CN" dirty="0">
              <a:solidFill>
                <a:srgbClr val="FFFF00"/>
              </a:solidFill>
            </a:endParaRPr>
          </a:p>
          <a:p>
            <a:r>
              <a:rPr lang="en-US" altLang="zh-CN" dirty="0">
                <a:solidFill>
                  <a:srgbClr val="FFFF00"/>
                </a:solidFill>
              </a:rPr>
              <a:t>                                                </a:t>
            </a:r>
            <a:r>
              <a:rPr lang="zh-CN" altLang="en-US" dirty="0">
                <a:solidFill>
                  <a:srgbClr val="FFFF00"/>
                </a:solidFill>
              </a:rPr>
              <a:t>代原来的第三层图像</a:t>
            </a:r>
            <a:endParaRPr lang="en-US" altLang="zh-CN" dirty="0">
              <a:solidFill>
                <a:srgbClr val="FFFF00"/>
              </a:solidFill>
            </a:endParaRPr>
          </a:p>
          <a:p>
            <a:r>
              <a:rPr lang="en-US" altLang="zh-CN" dirty="0">
                <a:solidFill>
                  <a:srgbClr val="FFFF00"/>
                </a:solidFill>
              </a:rPr>
              <a:t>im2 = hsi2rgb(</a:t>
            </a:r>
            <a:r>
              <a:rPr lang="en-US" altLang="zh-CN" dirty="0" err="1">
                <a:solidFill>
                  <a:srgbClr val="FFFF00"/>
                </a:solidFill>
              </a:rPr>
              <a:t>im_hsi</a:t>
            </a:r>
            <a:r>
              <a:rPr lang="en-US" altLang="zh-CN" dirty="0">
                <a:solidFill>
                  <a:srgbClr val="FFFF00"/>
                </a:solidFill>
              </a:rPr>
              <a:t>);%</a:t>
            </a:r>
            <a:r>
              <a:rPr lang="zh-CN" altLang="en-US" dirty="0">
                <a:solidFill>
                  <a:srgbClr val="FFFF00"/>
                </a:solidFill>
              </a:rPr>
              <a:t>把处理以后的</a:t>
            </a:r>
            <a:r>
              <a:rPr lang="en-US" altLang="zh-CN" dirty="0">
                <a:solidFill>
                  <a:srgbClr val="FFFF00"/>
                </a:solidFill>
              </a:rPr>
              <a:t>HSI</a:t>
            </a:r>
            <a:r>
              <a:rPr lang="zh-CN" altLang="en-US" dirty="0">
                <a:solidFill>
                  <a:srgbClr val="FFFF00"/>
                </a:solidFill>
              </a:rPr>
              <a:t>图像</a:t>
            </a:r>
            <a:endParaRPr lang="en-US" altLang="zh-CN" dirty="0">
              <a:solidFill>
                <a:srgbClr val="FFFF00"/>
              </a:solidFill>
            </a:endParaRPr>
          </a:p>
          <a:p>
            <a:r>
              <a:rPr lang="en-US" altLang="zh-CN" dirty="0">
                <a:solidFill>
                  <a:srgbClr val="FFFF00"/>
                </a:solidFill>
              </a:rPr>
              <a:t>                                              </a:t>
            </a:r>
            <a:r>
              <a:rPr lang="zh-CN" altLang="en-US" dirty="0">
                <a:solidFill>
                  <a:srgbClr val="FFFF00"/>
                </a:solidFill>
              </a:rPr>
              <a:t>再转换到</a:t>
            </a:r>
            <a:r>
              <a:rPr lang="en-US" altLang="zh-CN" dirty="0">
                <a:solidFill>
                  <a:srgbClr val="FFFF00"/>
                </a:solidFill>
              </a:rPr>
              <a:t>RGB</a:t>
            </a:r>
          </a:p>
          <a:p>
            <a:r>
              <a:rPr lang="en-US" altLang="zh-CN" dirty="0" err="1">
                <a:solidFill>
                  <a:srgbClr val="FFFF00"/>
                </a:solidFill>
              </a:rPr>
              <a:t>imshow</a:t>
            </a:r>
            <a:r>
              <a:rPr lang="en-US" altLang="zh-CN" dirty="0">
                <a:solidFill>
                  <a:srgbClr val="FFFF00"/>
                </a:solidFill>
              </a:rPr>
              <a:t>(im2);</a:t>
            </a:r>
          </a:p>
          <a:p>
            <a:r>
              <a:rPr lang="en-US" altLang="zh-CN" dirty="0">
                <a:solidFill>
                  <a:srgbClr val="FFFF00"/>
                </a:solidFill>
              </a:rPr>
              <a:t>title(‘</a:t>
            </a:r>
            <a:r>
              <a:rPr lang="zh-CN" altLang="en-US" dirty="0">
                <a:solidFill>
                  <a:srgbClr val="FFFF00"/>
                </a:solidFill>
              </a:rPr>
              <a:t>直方图均衡后的图像</a:t>
            </a:r>
            <a:r>
              <a:rPr lang="en-US" altLang="zh-CN" dirty="0">
                <a:solidFill>
                  <a:srgbClr val="FFFF00"/>
                </a:solidFill>
              </a:rPr>
              <a:t>’)</a:t>
            </a:r>
          </a:p>
          <a:p>
            <a:endParaRPr lang="zh-CN" altLang="en-US" dirty="0"/>
          </a:p>
        </p:txBody>
      </p:sp>
    </p:spTree>
    <p:extLst>
      <p:ext uri="{BB962C8B-B14F-4D97-AF65-F5344CB8AC3E}">
        <p14:creationId xmlns:p14="http://schemas.microsoft.com/office/powerpoint/2010/main" val="370158495"/>
      </p:ext>
    </p:extLst>
  </p:cSld>
  <p:clrMapOvr>
    <a:masterClrMapping/>
  </p:clrMapOvr>
  <p:transition spd="slow">
    <p:wipe dir="d"/>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611188" y="620713"/>
            <a:ext cx="5113337" cy="609600"/>
          </a:xfrm>
          <a:prstGeom prst="rect">
            <a:avLst/>
          </a:prstGeom>
        </p:spPr>
        <p:txBody>
          <a:bodyPr/>
          <a:lstStyle>
            <a:defPPr>
              <a:defRPr lang="zh-CN"/>
            </a:defPPr>
            <a:lvl1pPr marL="54864" algn="ctr">
              <a:spcBef>
                <a:spcPct val="0"/>
              </a:spcBef>
              <a:buNone/>
              <a:defRPr kumimoji="0" sz="3600">
                <a:solidFill>
                  <a:srgbClr val="FFCC99"/>
                </a:solidFill>
                <a:effectLst>
                  <a:outerShdw blurRad="38100" dist="25500" dir="5400000" algn="tl" rotWithShape="0">
                    <a:srgbClr val="000000">
                      <a:satMod val="180000"/>
                      <a:alpha val="75000"/>
                    </a:srgbClr>
                  </a:outerShdw>
                </a:effectLst>
                <a:latin typeface="黑体" pitchFamily="2" charset="-122"/>
                <a:ea typeface="黑体" pitchFamily="2" charset="-122"/>
                <a:cs typeface="+mj-cs"/>
              </a:defRPr>
            </a:lvl1pPr>
          </a:lstStyle>
          <a:p>
            <a:pPr algn="l"/>
            <a:r>
              <a:rPr lang="zh-CN" altLang="en-US" dirty="0"/>
              <a:t>对比度的概念</a:t>
            </a:r>
          </a:p>
        </p:txBody>
      </p:sp>
      <p:sp>
        <p:nvSpPr>
          <p:cNvPr id="3" name="Rectangle 3"/>
          <p:cNvSpPr txBox="1">
            <a:spLocks noChangeArrowheads="1"/>
          </p:cNvSpPr>
          <p:nvPr/>
        </p:nvSpPr>
        <p:spPr>
          <a:xfrm>
            <a:off x="395288" y="2060575"/>
            <a:ext cx="7632700" cy="2016125"/>
          </a:xfrm>
          <a:prstGeom prst="rect">
            <a:avLst/>
          </a:prstGeom>
        </p:spPr>
        <p:txBody>
          <a:bodyPr/>
          <a:lst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a:lstStyle>
          <a:p>
            <a:pPr>
              <a:lnSpc>
                <a:spcPct val="150000"/>
              </a:lnSpc>
            </a:pPr>
            <a:r>
              <a:rPr lang="en-US" altLang="zh-CN" sz="2800"/>
              <a:t> </a:t>
            </a:r>
            <a:r>
              <a:rPr lang="zh-CN" altLang="en-US" sz="2800">
                <a:latin typeface="华文细黑" pitchFamily="2" charset="-122"/>
                <a:ea typeface="华文细黑" pitchFamily="2" charset="-122"/>
              </a:rPr>
              <a:t>对比度：通俗地讲，就是亮暗的对比程度。</a:t>
            </a:r>
          </a:p>
          <a:p>
            <a:pPr>
              <a:lnSpc>
                <a:spcPct val="150000"/>
              </a:lnSpc>
            </a:pPr>
            <a:r>
              <a:rPr lang="zh-CN" altLang="en-US" sz="2800">
                <a:latin typeface="华文细黑" pitchFamily="2" charset="-122"/>
                <a:ea typeface="华文细黑" pitchFamily="2" charset="-122"/>
              </a:rPr>
              <a:t> 对比度通常表现了图像画质的清晰程度。</a:t>
            </a:r>
          </a:p>
        </p:txBody>
      </p:sp>
    </p:spTree>
    <p:extLst>
      <p:ext uri="{BB962C8B-B14F-4D97-AF65-F5344CB8AC3E}">
        <p14:creationId xmlns:p14="http://schemas.microsoft.com/office/powerpoint/2010/main" val="134097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utoUpdateAnimBg="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title"/>
          </p:nvPr>
        </p:nvSpPr>
        <p:spPr>
          <a:xfrm>
            <a:off x="683592" y="260375"/>
            <a:ext cx="7416800" cy="1368425"/>
          </a:xfrm>
        </p:spPr>
        <p:txBody>
          <a:bodyPr/>
          <a:lstStyle/>
          <a:p>
            <a:pPr algn="ctr"/>
            <a:r>
              <a:rPr lang="zh-CN" altLang="en-US" sz="3600" dirty="0">
                <a:solidFill>
                  <a:srgbClr val="FFCC99"/>
                </a:solidFill>
                <a:effectLst/>
                <a:latin typeface="黑体" pitchFamily="2" charset="-122"/>
                <a:ea typeface="黑体" pitchFamily="2" charset="-122"/>
              </a:rPr>
              <a:t>伪彩色增强方法</a:t>
            </a:r>
            <a:br>
              <a:rPr lang="zh-CN" altLang="en-US" sz="3600" dirty="0">
                <a:solidFill>
                  <a:srgbClr val="FFCC99"/>
                </a:solidFill>
                <a:effectLst/>
                <a:latin typeface="黑体" pitchFamily="2" charset="-122"/>
                <a:ea typeface="黑体" pitchFamily="2" charset="-122"/>
              </a:rPr>
            </a:br>
            <a:r>
              <a:rPr lang="zh-CN" altLang="en-US" sz="3600" dirty="0">
                <a:solidFill>
                  <a:srgbClr val="FFCC99"/>
                </a:solidFill>
                <a:effectLst/>
                <a:latin typeface="黑体" pitchFamily="2" charset="-122"/>
                <a:ea typeface="黑体" pitchFamily="2" charset="-122"/>
              </a:rPr>
              <a:t>             </a:t>
            </a:r>
            <a:r>
              <a:rPr lang="en-US" altLang="zh-CN" sz="3600" dirty="0">
                <a:solidFill>
                  <a:srgbClr val="FFCC99"/>
                </a:solidFill>
                <a:effectLst/>
                <a:latin typeface="黑体" pitchFamily="2" charset="-122"/>
                <a:ea typeface="黑体" pitchFamily="2" charset="-122"/>
              </a:rPr>
              <a:t>—— </a:t>
            </a:r>
            <a:r>
              <a:rPr lang="zh-CN" altLang="en-US" sz="3600" dirty="0">
                <a:solidFill>
                  <a:srgbClr val="FFCC99"/>
                </a:solidFill>
                <a:effectLst/>
                <a:latin typeface="黑体" pitchFamily="2" charset="-122"/>
                <a:ea typeface="黑体" pitchFamily="2" charset="-122"/>
              </a:rPr>
              <a:t>基本原理</a:t>
            </a:r>
          </a:p>
        </p:txBody>
      </p:sp>
      <p:sp>
        <p:nvSpPr>
          <p:cNvPr id="222211" name="Rectangle 3"/>
          <p:cNvSpPr>
            <a:spLocks noGrp="1" noChangeArrowheads="1"/>
          </p:cNvSpPr>
          <p:nvPr>
            <p:ph type="body" idx="1"/>
          </p:nvPr>
        </p:nvSpPr>
        <p:spPr>
          <a:xfrm>
            <a:off x="755650" y="2060575"/>
            <a:ext cx="7272338" cy="2374900"/>
          </a:xfrm>
          <a:solidFill>
            <a:schemeClr val="bg2"/>
          </a:solidFill>
          <a:ln>
            <a:solidFill>
              <a:srgbClr val="FF7C80"/>
            </a:solidFill>
            <a:miter lim="800000"/>
            <a:headEnd/>
            <a:tailEnd/>
          </a:ln>
        </p:spPr>
        <p:txBody>
          <a:bodyPr/>
          <a:lstStyle/>
          <a:p>
            <a:pPr>
              <a:lnSpc>
                <a:spcPct val="120000"/>
              </a:lnSpc>
            </a:pPr>
            <a:r>
              <a:rPr lang="zh-CN" altLang="en-US" sz="2800" b="1">
                <a:effectLst/>
                <a:ea typeface="华文细黑" pitchFamily="2" charset="-122"/>
              </a:rPr>
              <a:t>由于人眼分辨不同彩色的能力比分别不同的灰度级的能力强，因此，把人眼无法区别的灰度变化，施以不同的彩色来提高识别率，这便是伪彩色增强的基本依据。</a:t>
            </a:r>
          </a:p>
        </p:txBody>
      </p:sp>
      <p:graphicFrame>
        <p:nvGraphicFramePr>
          <p:cNvPr id="222667" name="Group 459"/>
          <p:cNvGraphicFramePr>
            <a:graphicFrameLocks noGrp="1"/>
          </p:cNvGraphicFramePr>
          <p:nvPr/>
        </p:nvGraphicFramePr>
        <p:xfrm>
          <a:off x="323850" y="4941888"/>
          <a:ext cx="1439863" cy="1662113"/>
        </p:xfrm>
        <a:graphic>
          <a:graphicData uri="http://schemas.openxmlformats.org/drawingml/2006/table">
            <a:tbl>
              <a:tblPr/>
              <a:tblGrid>
                <a:gridCol w="239713">
                  <a:extLst>
                    <a:ext uri="{9D8B030D-6E8A-4147-A177-3AD203B41FA5}">
                      <a16:colId xmlns:a16="http://schemas.microsoft.com/office/drawing/2014/main" xmlns="" val="20000"/>
                    </a:ext>
                  </a:extLst>
                </a:gridCol>
                <a:gridCol w="241300">
                  <a:extLst>
                    <a:ext uri="{9D8B030D-6E8A-4147-A177-3AD203B41FA5}">
                      <a16:colId xmlns:a16="http://schemas.microsoft.com/office/drawing/2014/main" xmlns="" val="20001"/>
                    </a:ext>
                  </a:extLst>
                </a:gridCol>
                <a:gridCol w="239712">
                  <a:extLst>
                    <a:ext uri="{9D8B030D-6E8A-4147-A177-3AD203B41FA5}">
                      <a16:colId xmlns:a16="http://schemas.microsoft.com/office/drawing/2014/main" xmlns="" val="20002"/>
                    </a:ext>
                  </a:extLst>
                </a:gridCol>
                <a:gridCol w="214313">
                  <a:extLst>
                    <a:ext uri="{9D8B030D-6E8A-4147-A177-3AD203B41FA5}">
                      <a16:colId xmlns:a16="http://schemas.microsoft.com/office/drawing/2014/main" xmlns="" val="20003"/>
                    </a:ext>
                  </a:extLst>
                </a:gridCol>
                <a:gridCol w="288925">
                  <a:extLst>
                    <a:ext uri="{9D8B030D-6E8A-4147-A177-3AD203B41FA5}">
                      <a16:colId xmlns:a16="http://schemas.microsoft.com/office/drawing/2014/main" xmlns="" val="20004"/>
                    </a:ext>
                  </a:extLst>
                </a:gridCol>
                <a:gridCol w="215900">
                  <a:extLst>
                    <a:ext uri="{9D8B030D-6E8A-4147-A177-3AD203B41FA5}">
                      <a16:colId xmlns:a16="http://schemas.microsoft.com/office/drawing/2014/main" xmlns="" val="20005"/>
                    </a:ext>
                  </a:extLst>
                </a:gridCol>
              </a:tblGrid>
              <a:tr h="2397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777777"/>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33"/>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777777"/>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33"/>
                    </a:solidFill>
                  </a:tcPr>
                </a:tc>
                <a:extLst>
                  <a:ext uri="{0D108BD9-81ED-4DB2-BD59-A6C34878D82A}">
                    <a16:rowId xmlns:a16="http://schemas.microsoft.com/office/drawing/2014/main" xmlns="" val="10000"/>
                  </a:ext>
                </a:extLst>
              </a:tr>
              <a:tr h="2397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33"/>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777777"/>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777777"/>
                    </a:solidFill>
                  </a:tcPr>
                </a:tc>
                <a:extLst>
                  <a:ext uri="{0D108BD9-81ED-4DB2-BD59-A6C34878D82A}">
                    <a16:rowId xmlns:a16="http://schemas.microsoft.com/office/drawing/2014/main" xmlns="" val="10001"/>
                  </a:ext>
                </a:extLst>
              </a:tr>
              <a:tr h="2413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33"/>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777777"/>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33"/>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777777"/>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extLst>
                  <a:ext uri="{0D108BD9-81ED-4DB2-BD59-A6C34878D82A}">
                    <a16:rowId xmlns:a16="http://schemas.microsoft.com/office/drawing/2014/main" xmlns="" val="10002"/>
                  </a:ext>
                </a:extLst>
              </a:tr>
              <a:tr h="2397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777777"/>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33"/>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777777"/>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33"/>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33"/>
                    </a:solidFill>
                  </a:tcPr>
                </a:tc>
                <a:extLst>
                  <a:ext uri="{0D108BD9-81ED-4DB2-BD59-A6C34878D82A}">
                    <a16:rowId xmlns:a16="http://schemas.microsoft.com/office/drawing/2014/main" xmlns="" val="10003"/>
                  </a:ext>
                </a:extLst>
              </a:tr>
              <a:tr h="2397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33"/>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3333"/>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777777"/>
                    </a:solidFill>
                  </a:tcPr>
                </a:tc>
                <a:extLst>
                  <a:ext uri="{0D108BD9-81ED-4DB2-BD59-A6C34878D82A}">
                    <a16:rowId xmlns:a16="http://schemas.microsoft.com/office/drawing/2014/main" xmlns="" val="10004"/>
                  </a:ext>
                </a:extLst>
              </a:tr>
              <a:tr h="2905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333333"/>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777777"/>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DDDDDD"/>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777777"/>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xmlns="" val="10005"/>
                  </a:ext>
                </a:extLst>
              </a:tr>
            </a:tbl>
          </a:graphicData>
        </a:graphic>
      </p:graphicFrame>
      <p:graphicFrame>
        <p:nvGraphicFramePr>
          <p:cNvPr id="222523" name="Group 315"/>
          <p:cNvGraphicFramePr>
            <a:graphicFrameLocks noGrp="1"/>
          </p:cNvGraphicFramePr>
          <p:nvPr/>
        </p:nvGraphicFramePr>
        <p:xfrm>
          <a:off x="3708400" y="4797425"/>
          <a:ext cx="1439863" cy="1645920"/>
        </p:xfrm>
        <a:graphic>
          <a:graphicData uri="http://schemas.openxmlformats.org/drawingml/2006/table">
            <a:tbl>
              <a:tblPr/>
              <a:tblGrid>
                <a:gridCol w="257175">
                  <a:extLst>
                    <a:ext uri="{9D8B030D-6E8A-4147-A177-3AD203B41FA5}">
                      <a16:colId xmlns:a16="http://schemas.microsoft.com/office/drawing/2014/main" xmlns="" val="20000"/>
                    </a:ext>
                  </a:extLst>
                </a:gridCol>
                <a:gridCol w="222250">
                  <a:extLst>
                    <a:ext uri="{9D8B030D-6E8A-4147-A177-3AD203B41FA5}">
                      <a16:colId xmlns:a16="http://schemas.microsoft.com/office/drawing/2014/main" xmlns="" val="20001"/>
                    </a:ext>
                  </a:extLst>
                </a:gridCol>
                <a:gridCol w="241300">
                  <a:extLst>
                    <a:ext uri="{9D8B030D-6E8A-4147-A177-3AD203B41FA5}">
                      <a16:colId xmlns:a16="http://schemas.microsoft.com/office/drawing/2014/main" xmlns="" val="20002"/>
                    </a:ext>
                  </a:extLst>
                </a:gridCol>
                <a:gridCol w="239713">
                  <a:extLst>
                    <a:ext uri="{9D8B030D-6E8A-4147-A177-3AD203B41FA5}">
                      <a16:colId xmlns:a16="http://schemas.microsoft.com/office/drawing/2014/main" xmlns="" val="20003"/>
                    </a:ext>
                  </a:extLst>
                </a:gridCol>
                <a:gridCol w="239712">
                  <a:extLst>
                    <a:ext uri="{9D8B030D-6E8A-4147-A177-3AD203B41FA5}">
                      <a16:colId xmlns:a16="http://schemas.microsoft.com/office/drawing/2014/main" xmlns="" val="20004"/>
                    </a:ext>
                  </a:extLst>
                </a:gridCol>
                <a:gridCol w="239713">
                  <a:extLst>
                    <a:ext uri="{9D8B030D-6E8A-4147-A177-3AD203B41FA5}">
                      <a16:colId xmlns:a16="http://schemas.microsoft.com/office/drawing/2014/main" xmlns="" val="20005"/>
                    </a:ext>
                  </a:extLst>
                </a:gridCol>
              </a:tblGrid>
              <a:tr h="2397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xmlns="" val="10000"/>
                  </a:ext>
                </a:extLst>
              </a:tr>
              <a:tr h="2413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xmlns="" val="10001"/>
                  </a:ext>
                </a:extLst>
              </a:tr>
              <a:tr h="2397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xmlns="" val="10002"/>
                  </a:ext>
                </a:extLst>
              </a:tr>
              <a:tr h="2381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xmlns="" val="10003"/>
                  </a:ext>
                </a:extLst>
              </a:tr>
              <a:tr h="2413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xmlns="" val="10004"/>
                  </a:ext>
                </a:extLst>
              </a:tr>
              <a:tr h="2397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xmlns="" val="10005"/>
                  </a:ext>
                </a:extLst>
              </a:tr>
            </a:tbl>
          </a:graphicData>
        </a:graphic>
      </p:graphicFrame>
      <p:graphicFrame>
        <p:nvGraphicFramePr>
          <p:cNvPr id="222524" name="Group 316"/>
          <p:cNvGraphicFramePr>
            <a:graphicFrameLocks noGrp="1"/>
          </p:cNvGraphicFramePr>
          <p:nvPr/>
        </p:nvGraphicFramePr>
        <p:xfrm>
          <a:off x="3203575" y="4941888"/>
          <a:ext cx="1439863" cy="1655763"/>
        </p:xfrm>
        <a:graphic>
          <a:graphicData uri="http://schemas.openxmlformats.org/drawingml/2006/table">
            <a:tbl>
              <a:tblPr/>
              <a:tblGrid>
                <a:gridCol w="215900">
                  <a:extLst>
                    <a:ext uri="{9D8B030D-6E8A-4147-A177-3AD203B41FA5}">
                      <a16:colId xmlns:a16="http://schemas.microsoft.com/office/drawing/2014/main" xmlns="" val="20000"/>
                    </a:ext>
                  </a:extLst>
                </a:gridCol>
                <a:gridCol w="265113">
                  <a:extLst>
                    <a:ext uri="{9D8B030D-6E8A-4147-A177-3AD203B41FA5}">
                      <a16:colId xmlns:a16="http://schemas.microsoft.com/office/drawing/2014/main" xmlns="" val="20001"/>
                    </a:ext>
                  </a:extLst>
                </a:gridCol>
                <a:gridCol w="239712">
                  <a:extLst>
                    <a:ext uri="{9D8B030D-6E8A-4147-A177-3AD203B41FA5}">
                      <a16:colId xmlns:a16="http://schemas.microsoft.com/office/drawing/2014/main" xmlns="" val="20002"/>
                    </a:ext>
                  </a:extLst>
                </a:gridCol>
                <a:gridCol w="238125">
                  <a:extLst>
                    <a:ext uri="{9D8B030D-6E8A-4147-A177-3AD203B41FA5}">
                      <a16:colId xmlns:a16="http://schemas.microsoft.com/office/drawing/2014/main" xmlns="" val="20003"/>
                    </a:ext>
                  </a:extLst>
                </a:gridCol>
                <a:gridCol w="241300">
                  <a:extLst>
                    <a:ext uri="{9D8B030D-6E8A-4147-A177-3AD203B41FA5}">
                      <a16:colId xmlns:a16="http://schemas.microsoft.com/office/drawing/2014/main" xmlns="" val="20004"/>
                    </a:ext>
                  </a:extLst>
                </a:gridCol>
                <a:gridCol w="239713">
                  <a:extLst>
                    <a:ext uri="{9D8B030D-6E8A-4147-A177-3AD203B41FA5}">
                      <a16:colId xmlns:a16="http://schemas.microsoft.com/office/drawing/2014/main" xmlns="" val="20005"/>
                    </a:ext>
                  </a:extLst>
                </a:gridCol>
              </a:tblGrid>
              <a:tr h="2762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extLst>
                  <a:ext uri="{0D108BD9-81ED-4DB2-BD59-A6C34878D82A}">
                    <a16:rowId xmlns:a16="http://schemas.microsoft.com/office/drawing/2014/main" xmlns="" val="10000"/>
                  </a:ext>
                </a:extLst>
              </a:tr>
              <a:tr h="2762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extLst>
                  <a:ext uri="{0D108BD9-81ED-4DB2-BD59-A6C34878D82A}">
                    <a16:rowId xmlns:a16="http://schemas.microsoft.com/office/drawing/2014/main" xmlns="" val="10001"/>
                  </a:ext>
                </a:extLst>
              </a:tr>
              <a:tr h="2762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extLst>
                  <a:ext uri="{0D108BD9-81ED-4DB2-BD59-A6C34878D82A}">
                    <a16:rowId xmlns:a16="http://schemas.microsoft.com/office/drawing/2014/main" xmlns="" val="10002"/>
                  </a:ext>
                </a:extLst>
              </a:tr>
              <a:tr h="2746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extLst>
                  <a:ext uri="{0D108BD9-81ED-4DB2-BD59-A6C34878D82A}">
                    <a16:rowId xmlns:a16="http://schemas.microsoft.com/office/drawing/2014/main" xmlns="" val="10003"/>
                  </a:ext>
                </a:extLst>
              </a:tr>
              <a:tr h="2762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extLst>
                  <a:ext uri="{0D108BD9-81ED-4DB2-BD59-A6C34878D82A}">
                    <a16:rowId xmlns:a16="http://schemas.microsoft.com/office/drawing/2014/main" xmlns="" val="10004"/>
                  </a:ext>
                </a:extLst>
              </a:tr>
              <a:tr h="2762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CC00"/>
                    </a:solidFill>
                  </a:tcPr>
                </a:tc>
                <a:extLst>
                  <a:ext uri="{0D108BD9-81ED-4DB2-BD59-A6C34878D82A}">
                    <a16:rowId xmlns:a16="http://schemas.microsoft.com/office/drawing/2014/main" xmlns="" val="10005"/>
                  </a:ext>
                </a:extLst>
              </a:tr>
            </a:tbl>
          </a:graphicData>
        </a:graphic>
      </p:graphicFrame>
      <p:graphicFrame>
        <p:nvGraphicFramePr>
          <p:cNvPr id="222518" name="Group 310"/>
          <p:cNvGraphicFramePr>
            <a:graphicFrameLocks noGrp="1"/>
          </p:cNvGraphicFramePr>
          <p:nvPr/>
        </p:nvGraphicFramePr>
        <p:xfrm>
          <a:off x="2843213" y="5084763"/>
          <a:ext cx="1439862" cy="1655763"/>
        </p:xfrm>
        <a:graphic>
          <a:graphicData uri="http://schemas.openxmlformats.org/drawingml/2006/table">
            <a:tbl>
              <a:tblPr/>
              <a:tblGrid>
                <a:gridCol w="239712">
                  <a:extLst>
                    <a:ext uri="{9D8B030D-6E8A-4147-A177-3AD203B41FA5}">
                      <a16:colId xmlns:a16="http://schemas.microsoft.com/office/drawing/2014/main" xmlns="" val="20000"/>
                    </a:ext>
                  </a:extLst>
                </a:gridCol>
                <a:gridCol w="241300">
                  <a:extLst>
                    <a:ext uri="{9D8B030D-6E8A-4147-A177-3AD203B41FA5}">
                      <a16:colId xmlns:a16="http://schemas.microsoft.com/office/drawing/2014/main" xmlns="" val="20001"/>
                    </a:ext>
                  </a:extLst>
                </a:gridCol>
                <a:gridCol w="239713">
                  <a:extLst>
                    <a:ext uri="{9D8B030D-6E8A-4147-A177-3AD203B41FA5}">
                      <a16:colId xmlns:a16="http://schemas.microsoft.com/office/drawing/2014/main" xmlns="" val="20002"/>
                    </a:ext>
                  </a:extLst>
                </a:gridCol>
                <a:gridCol w="238125">
                  <a:extLst>
                    <a:ext uri="{9D8B030D-6E8A-4147-A177-3AD203B41FA5}">
                      <a16:colId xmlns:a16="http://schemas.microsoft.com/office/drawing/2014/main" xmlns="" val="20003"/>
                    </a:ext>
                  </a:extLst>
                </a:gridCol>
                <a:gridCol w="241300">
                  <a:extLst>
                    <a:ext uri="{9D8B030D-6E8A-4147-A177-3AD203B41FA5}">
                      <a16:colId xmlns:a16="http://schemas.microsoft.com/office/drawing/2014/main" xmlns="" val="20004"/>
                    </a:ext>
                  </a:extLst>
                </a:gridCol>
                <a:gridCol w="239712">
                  <a:extLst>
                    <a:ext uri="{9D8B030D-6E8A-4147-A177-3AD203B41FA5}">
                      <a16:colId xmlns:a16="http://schemas.microsoft.com/office/drawing/2014/main" xmlns="" val="20005"/>
                    </a:ext>
                  </a:extLst>
                </a:gridCol>
              </a:tblGrid>
              <a:tr h="2762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extLst>
                  <a:ext uri="{0D108BD9-81ED-4DB2-BD59-A6C34878D82A}">
                    <a16:rowId xmlns:a16="http://schemas.microsoft.com/office/drawing/2014/main" xmlns="" val="10000"/>
                  </a:ext>
                </a:extLst>
              </a:tr>
              <a:tr h="2762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extLst>
                  <a:ext uri="{0D108BD9-81ED-4DB2-BD59-A6C34878D82A}">
                    <a16:rowId xmlns:a16="http://schemas.microsoft.com/office/drawing/2014/main" xmlns="" val="10001"/>
                  </a:ext>
                </a:extLst>
              </a:tr>
              <a:tr h="2762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extLst>
                  <a:ext uri="{0D108BD9-81ED-4DB2-BD59-A6C34878D82A}">
                    <a16:rowId xmlns:a16="http://schemas.microsoft.com/office/drawing/2014/main" xmlns="" val="10002"/>
                  </a:ext>
                </a:extLst>
              </a:tr>
              <a:tr h="2746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extLst>
                  <a:ext uri="{0D108BD9-81ED-4DB2-BD59-A6C34878D82A}">
                    <a16:rowId xmlns:a16="http://schemas.microsoft.com/office/drawing/2014/main" xmlns="" val="10003"/>
                  </a:ext>
                </a:extLst>
              </a:tr>
              <a:tr h="2762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extLst>
                  <a:ext uri="{0D108BD9-81ED-4DB2-BD59-A6C34878D82A}">
                    <a16:rowId xmlns:a16="http://schemas.microsoft.com/office/drawing/2014/main" xmlns="" val="10004"/>
                  </a:ext>
                </a:extLst>
              </a:tr>
              <a:tr h="2762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66FF"/>
                    </a:solidFill>
                  </a:tcPr>
                </a:tc>
                <a:extLst>
                  <a:ext uri="{0D108BD9-81ED-4DB2-BD59-A6C34878D82A}">
                    <a16:rowId xmlns:a16="http://schemas.microsoft.com/office/drawing/2014/main" xmlns="" val="10005"/>
                  </a:ext>
                </a:extLst>
              </a:tr>
            </a:tbl>
          </a:graphicData>
        </a:graphic>
      </p:graphicFrame>
      <p:sp>
        <p:nvSpPr>
          <p:cNvPr id="222525" name="AutoShape 317"/>
          <p:cNvSpPr>
            <a:spLocks noChangeArrowheads="1"/>
          </p:cNvSpPr>
          <p:nvPr/>
        </p:nvSpPr>
        <p:spPr bwMode="auto">
          <a:xfrm>
            <a:off x="2268538" y="5516563"/>
            <a:ext cx="288925" cy="504825"/>
          </a:xfrm>
          <a:prstGeom prst="rightArrow">
            <a:avLst>
              <a:gd name="adj1" fmla="val 50000"/>
              <a:gd name="adj2" fmla="val 25000"/>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222666" name="Group 458"/>
          <p:cNvGraphicFramePr>
            <a:graphicFrameLocks noGrp="1"/>
          </p:cNvGraphicFramePr>
          <p:nvPr/>
        </p:nvGraphicFramePr>
        <p:xfrm>
          <a:off x="6516688" y="4941888"/>
          <a:ext cx="1439862" cy="1662113"/>
        </p:xfrm>
        <a:graphic>
          <a:graphicData uri="http://schemas.openxmlformats.org/drawingml/2006/table">
            <a:tbl>
              <a:tblPr/>
              <a:tblGrid>
                <a:gridCol w="239712">
                  <a:extLst>
                    <a:ext uri="{9D8B030D-6E8A-4147-A177-3AD203B41FA5}">
                      <a16:colId xmlns:a16="http://schemas.microsoft.com/office/drawing/2014/main" xmlns="" val="20000"/>
                    </a:ext>
                  </a:extLst>
                </a:gridCol>
                <a:gridCol w="241300">
                  <a:extLst>
                    <a:ext uri="{9D8B030D-6E8A-4147-A177-3AD203B41FA5}">
                      <a16:colId xmlns:a16="http://schemas.microsoft.com/office/drawing/2014/main" xmlns="" val="20001"/>
                    </a:ext>
                  </a:extLst>
                </a:gridCol>
                <a:gridCol w="239713">
                  <a:extLst>
                    <a:ext uri="{9D8B030D-6E8A-4147-A177-3AD203B41FA5}">
                      <a16:colId xmlns:a16="http://schemas.microsoft.com/office/drawing/2014/main" xmlns="" val="20002"/>
                    </a:ext>
                  </a:extLst>
                </a:gridCol>
                <a:gridCol w="238125">
                  <a:extLst>
                    <a:ext uri="{9D8B030D-6E8A-4147-A177-3AD203B41FA5}">
                      <a16:colId xmlns:a16="http://schemas.microsoft.com/office/drawing/2014/main" xmlns="" val="20003"/>
                    </a:ext>
                  </a:extLst>
                </a:gridCol>
                <a:gridCol w="265112">
                  <a:extLst>
                    <a:ext uri="{9D8B030D-6E8A-4147-A177-3AD203B41FA5}">
                      <a16:colId xmlns:a16="http://schemas.microsoft.com/office/drawing/2014/main" xmlns="" val="20004"/>
                    </a:ext>
                  </a:extLst>
                </a:gridCol>
                <a:gridCol w="215900">
                  <a:extLst>
                    <a:ext uri="{9D8B030D-6E8A-4147-A177-3AD203B41FA5}">
                      <a16:colId xmlns:a16="http://schemas.microsoft.com/office/drawing/2014/main" xmlns="" val="20005"/>
                    </a:ext>
                  </a:extLst>
                </a:gridCol>
              </a:tblGrid>
              <a:tr h="2397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505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5050"/>
                    </a:solidFill>
                  </a:tcPr>
                </a:tc>
                <a:extLst>
                  <a:ext uri="{0D108BD9-81ED-4DB2-BD59-A6C34878D82A}">
                    <a16:rowId xmlns:a16="http://schemas.microsoft.com/office/drawing/2014/main" xmlns="" val="10000"/>
                  </a:ext>
                </a:extLst>
              </a:tr>
              <a:tr h="2397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505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xmlns="" val="10001"/>
                  </a:ext>
                </a:extLst>
              </a:tr>
              <a:tr h="2413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505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505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xmlns="" val="10002"/>
                  </a:ext>
                </a:extLst>
              </a:tr>
              <a:tr h="2397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505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505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5050"/>
                    </a:solidFill>
                  </a:tcPr>
                </a:tc>
                <a:extLst>
                  <a:ext uri="{0D108BD9-81ED-4DB2-BD59-A6C34878D82A}">
                    <a16:rowId xmlns:a16="http://schemas.microsoft.com/office/drawing/2014/main" xmlns="" val="10003"/>
                  </a:ext>
                </a:extLst>
              </a:tr>
              <a:tr h="2397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505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9FFC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505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a16="http://schemas.microsoft.com/office/drawing/2014/main" xmlns="" val="10004"/>
                  </a:ext>
                </a:extLst>
              </a:tr>
              <a:tr h="2905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505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200" b="0" i="0" u="none" strike="noStrike" cap="none" normalizeH="0" baseline="0">
                        <a:ln>
                          <a:noFill/>
                        </a:ln>
                        <a:solidFill>
                          <a:srgbClr val="FF93FF"/>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FF00"/>
                    </a:solidFill>
                  </a:tcPr>
                </a:tc>
                <a:extLst>
                  <a:ext uri="{0D108BD9-81ED-4DB2-BD59-A6C34878D82A}">
                    <a16:rowId xmlns:a16="http://schemas.microsoft.com/office/drawing/2014/main" xmlns="" val="10005"/>
                  </a:ext>
                </a:extLst>
              </a:tr>
            </a:tbl>
          </a:graphicData>
        </a:graphic>
      </p:graphicFrame>
      <p:sp>
        <p:nvSpPr>
          <p:cNvPr id="222629" name="AutoShape 421"/>
          <p:cNvSpPr>
            <a:spLocks noChangeArrowheads="1"/>
          </p:cNvSpPr>
          <p:nvPr/>
        </p:nvSpPr>
        <p:spPr bwMode="auto">
          <a:xfrm>
            <a:off x="5580063" y="5516563"/>
            <a:ext cx="288925" cy="504825"/>
          </a:xfrm>
          <a:prstGeom prst="rightArrow">
            <a:avLst>
              <a:gd name="adj1" fmla="val 50000"/>
              <a:gd name="adj2" fmla="val 25000"/>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33365852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2211">
                                            <p:bg/>
                                          </p:spTgt>
                                        </p:tgtEl>
                                        <p:attrNameLst>
                                          <p:attrName>style.visibility</p:attrName>
                                        </p:attrNameLst>
                                      </p:cBhvr>
                                      <p:to>
                                        <p:strVal val="visible"/>
                                      </p:to>
                                    </p:set>
                                    <p:animEffect transition="in" filter="blinds(horizontal)">
                                      <p:cBhvr>
                                        <p:cTn id="7" dur="500"/>
                                        <p:tgtEl>
                                          <p:spTgt spid="222211">
                                            <p:bg/>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2211">
                                            <p:txEl>
                                              <p:pRg st="0" end="0"/>
                                            </p:txEl>
                                          </p:spTgt>
                                        </p:tgtEl>
                                        <p:attrNameLst>
                                          <p:attrName>style.visibility</p:attrName>
                                        </p:attrNameLst>
                                      </p:cBhvr>
                                      <p:to>
                                        <p:strVal val="visible"/>
                                      </p:to>
                                    </p:set>
                                    <p:animEffect transition="in" filter="blinds(horizontal)">
                                      <p:cBhvr>
                                        <p:cTn id="12" dur="500"/>
                                        <p:tgtEl>
                                          <p:spTgt spid="222211">
                                            <p:txEl>
                                              <p:pRg st="0" end="0"/>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222667"/>
                                        </p:tgtEl>
                                        <p:attrNameLst>
                                          <p:attrName>style.visibility</p:attrName>
                                        </p:attrNameLst>
                                      </p:cBhvr>
                                      <p:to>
                                        <p:strVal val="visible"/>
                                      </p:to>
                                    </p:set>
                                    <p:animEffect transition="in" filter="blinds(horizontal)">
                                      <p:cBhvr>
                                        <p:cTn id="17" dur="500"/>
                                        <p:tgtEl>
                                          <p:spTgt spid="22266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22525"/>
                                        </p:tgtEl>
                                        <p:attrNameLst>
                                          <p:attrName>style.visibility</p:attrName>
                                        </p:attrNameLst>
                                      </p:cBhvr>
                                      <p:to>
                                        <p:strVal val="visible"/>
                                      </p:to>
                                    </p:set>
                                    <p:animEffect transition="in" filter="blinds(horizontal)">
                                      <p:cBhvr>
                                        <p:cTn id="22" dur="500"/>
                                        <p:tgtEl>
                                          <p:spTgt spid="22252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222523"/>
                                        </p:tgtEl>
                                        <p:attrNameLst>
                                          <p:attrName>style.visibility</p:attrName>
                                        </p:attrNameLst>
                                      </p:cBhvr>
                                      <p:to>
                                        <p:strVal val="visible"/>
                                      </p:to>
                                    </p:set>
                                    <p:animEffect transition="in" filter="blinds(horizontal)">
                                      <p:cBhvr>
                                        <p:cTn id="27" dur="500"/>
                                        <p:tgtEl>
                                          <p:spTgt spid="222523"/>
                                        </p:tgtEl>
                                      </p:cBhvr>
                                    </p:animEffect>
                                  </p:childTnLst>
                                </p:cTn>
                              </p:par>
                              <p:par>
                                <p:cTn id="28" presetID="3" presetClass="entr" presetSubtype="10" fill="hold" nodeType="withEffect">
                                  <p:stCondLst>
                                    <p:cond delay="0"/>
                                  </p:stCondLst>
                                  <p:childTnLst>
                                    <p:set>
                                      <p:cBhvr>
                                        <p:cTn id="29" dur="1" fill="hold">
                                          <p:stCondLst>
                                            <p:cond delay="0"/>
                                          </p:stCondLst>
                                        </p:cTn>
                                        <p:tgtEl>
                                          <p:spTgt spid="222524"/>
                                        </p:tgtEl>
                                        <p:attrNameLst>
                                          <p:attrName>style.visibility</p:attrName>
                                        </p:attrNameLst>
                                      </p:cBhvr>
                                      <p:to>
                                        <p:strVal val="visible"/>
                                      </p:to>
                                    </p:set>
                                    <p:animEffect transition="in" filter="blinds(horizontal)">
                                      <p:cBhvr>
                                        <p:cTn id="30" dur="500"/>
                                        <p:tgtEl>
                                          <p:spTgt spid="222524"/>
                                        </p:tgtEl>
                                      </p:cBhvr>
                                    </p:animEffect>
                                  </p:childTnLst>
                                </p:cTn>
                              </p:par>
                              <p:par>
                                <p:cTn id="31" presetID="3" presetClass="entr" presetSubtype="10" fill="hold" nodeType="withEffect">
                                  <p:stCondLst>
                                    <p:cond delay="0"/>
                                  </p:stCondLst>
                                  <p:childTnLst>
                                    <p:set>
                                      <p:cBhvr>
                                        <p:cTn id="32" dur="1" fill="hold">
                                          <p:stCondLst>
                                            <p:cond delay="0"/>
                                          </p:stCondLst>
                                        </p:cTn>
                                        <p:tgtEl>
                                          <p:spTgt spid="222518"/>
                                        </p:tgtEl>
                                        <p:attrNameLst>
                                          <p:attrName>style.visibility</p:attrName>
                                        </p:attrNameLst>
                                      </p:cBhvr>
                                      <p:to>
                                        <p:strVal val="visible"/>
                                      </p:to>
                                    </p:set>
                                    <p:animEffect transition="in" filter="blinds(horizontal)">
                                      <p:cBhvr>
                                        <p:cTn id="33" dur="500"/>
                                        <p:tgtEl>
                                          <p:spTgt spid="222518"/>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22629"/>
                                        </p:tgtEl>
                                        <p:attrNameLst>
                                          <p:attrName>style.visibility</p:attrName>
                                        </p:attrNameLst>
                                      </p:cBhvr>
                                      <p:to>
                                        <p:strVal val="visible"/>
                                      </p:to>
                                    </p:set>
                                    <p:animEffect transition="in" filter="blinds(horizontal)">
                                      <p:cBhvr>
                                        <p:cTn id="38" dur="500"/>
                                        <p:tgtEl>
                                          <p:spTgt spid="222629"/>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222666"/>
                                        </p:tgtEl>
                                        <p:attrNameLst>
                                          <p:attrName>style.visibility</p:attrName>
                                        </p:attrNameLst>
                                      </p:cBhvr>
                                      <p:to>
                                        <p:strVal val="visible"/>
                                      </p:to>
                                    </p:set>
                                    <p:animEffect transition="in" filter="blinds(horizontal)">
                                      <p:cBhvr>
                                        <p:cTn id="43" dur="500"/>
                                        <p:tgtEl>
                                          <p:spTgt spid="2226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211" grpId="0" build="p" animBg="1"/>
      <p:bldP spid="222525" grpId="0" animBg="1"/>
      <p:bldP spid="22262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1026"/>
          <p:cNvSpPr>
            <a:spLocks noGrp="1" noChangeArrowheads="1"/>
          </p:cNvSpPr>
          <p:nvPr>
            <p:ph type="title"/>
          </p:nvPr>
        </p:nvSpPr>
        <p:spPr>
          <a:xfrm>
            <a:off x="611188" y="333375"/>
            <a:ext cx="7493000" cy="1130300"/>
          </a:xfrm>
        </p:spPr>
        <p:txBody>
          <a:bodyPr/>
          <a:lstStyle/>
          <a:p>
            <a:pPr algn="ctr"/>
            <a:r>
              <a:rPr lang="zh-CN" altLang="en-US" sz="3600">
                <a:solidFill>
                  <a:srgbClr val="FFCC99"/>
                </a:solidFill>
                <a:latin typeface="黑体" pitchFamily="2" charset="-122"/>
                <a:ea typeface="黑体" pitchFamily="2" charset="-122"/>
              </a:rPr>
              <a:t>伪彩色增强方法</a:t>
            </a:r>
            <a:br>
              <a:rPr lang="zh-CN" altLang="en-US" sz="3600">
                <a:solidFill>
                  <a:srgbClr val="FFCC99"/>
                </a:solidFill>
                <a:latin typeface="黑体" pitchFamily="2" charset="-122"/>
                <a:ea typeface="黑体" pitchFamily="2" charset="-122"/>
              </a:rPr>
            </a:br>
            <a:r>
              <a:rPr lang="zh-CN" altLang="en-US" sz="3600">
                <a:solidFill>
                  <a:srgbClr val="FFCC99"/>
                </a:solidFill>
                <a:latin typeface="黑体" pitchFamily="2" charset="-122"/>
                <a:ea typeface="黑体" pitchFamily="2" charset="-122"/>
              </a:rPr>
              <a:t>                </a:t>
            </a:r>
            <a:r>
              <a:rPr lang="en-US" altLang="zh-CN" sz="3600">
                <a:solidFill>
                  <a:srgbClr val="FFCC99"/>
                </a:solidFill>
                <a:latin typeface="黑体" pitchFamily="2" charset="-122"/>
                <a:ea typeface="黑体" pitchFamily="2" charset="-122"/>
              </a:rPr>
              <a:t>—— </a:t>
            </a:r>
            <a:r>
              <a:rPr lang="zh-CN" altLang="en-US" sz="3600">
                <a:solidFill>
                  <a:srgbClr val="FFCC99"/>
                </a:solidFill>
                <a:latin typeface="黑体" pitchFamily="2" charset="-122"/>
                <a:ea typeface="黑体" pitchFamily="2" charset="-122"/>
              </a:rPr>
              <a:t>基本思路</a:t>
            </a:r>
          </a:p>
        </p:txBody>
      </p:sp>
      <p:sp>
        <p:nvSpPr>
          <p:cNvPr id="224259" name="Rectangle 1027"/>
          <p:cNvSpPr>
            <a:spLocks noGrp="1" noChangeArrowheads="1"/>
          </p:cNvSpPr>
          <p:nvPr>
            <p:ph type="body" idx="1"/>
          </p:nvPr>
        </p:nvSpPr>
        <p:spPr>
          <a:xfrm>
            <a:off x="760413" y="2057400"/>
            <a:ext cx="7489825" cy="3962400"/>
          </a:xfrm>
        </p:spPr>
        <p:txBody>
          <a:bodyPr/>
          <a:lstStyle/>
          <a:p>
            <a:pPr>
              <a:lnSpc>
                <a:spcPct val="120000"/>
              </a:lnSpc>
            </a:pPr>
            <a:r>
              <a:rPr lang="zh-CN" altLang="en-US" sz="2800" b="1">
                <a:effectLst/>
                <a:ea typeface="华文细黑" pitchFamily="2" charset="-122"/>
              </a:rPr>
              <a:t>要由灰度图像生成一幅彩色图像是一个一到三的影射。</a:t>
            </a:r>
          </a:p>
          <a:p>
            <a:pPr>
              <a:lnSpc>
                <a:spcPct val="120000"/>
              </a:lnSpc>
            </a:pPr>
            <a:r>
              <a:rPr lang="zh-CN" altLang="en-US" sz="2800" b="1">
                <a:effectLst/>
                <a:ea typeface="华文细黑" pitchFamily="2" charset="-122"/>
              </a:rPr>
              <a:t>显然由少信息量获得多信息量必然是基于估计原理。也就是说，对未知的部分，通过各种手段进行合理的估计。</a:t>
            </a:r>
          </a:p>
          <a:p>
            <a:pPr>
              <a:lnSpc>
                <a:spcPct val="120000"/>
              </a:lnSpc>
            </a:pPr>
            <a:r>
              <a:rPr lang="zh-CN" altLang="en-US" sz="2800" b="1">
                <a:effectLst/>
                <a:ea typeface="华文细黑" pitchFamily="2" charset="-122"/>
              </a:rPr>
              <a:t>研究的目的不同，则给出的灰度到彩色的估计影射方法也随之不同。</a:t>
            </a:r>
          </a:p>
        </p:txBody>
      </p:sp>
    </p:spTree>
    <p:extLst>
      <p:ext uri="{BB962C8B-B14F-4D97-AF65-F5344CB8AC3E}">
        <p14:creationId xmlns:p14="http://schemas.microsoft.com/office/powerpoint/2010/main" val="1637838589"/>
      </p:ext>
    </p:extLst>
  </p:cSld>
  <p:clrMapOvr>
    <a:masterClrMapping/>
  </p:clrMapOvr>
  <p:transition spd="slow">
    <p:wipe dir="d"/>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p:cNvSpPr>
            <a:spLocks noGrp="1" noChangeArrowheads="1"/>
          </p:cNvSpPr>
          <p:nvPr>
            <p:ph type="title"/>
          </p:nvPr>
        </p:nvSpPr>
        <p:spPr>
          <a:xfrm>
            <a:off x="611188" y="333375"/>
            <a:ext cx="7493000" cy="1130300"/>
          </a:xfrm>
        </p:spPr>
        <p:txBody>
          <a:bodyPr/>
          <a:lstStyle/>
          <a:p>
            <a:pPr algn="ctr"/>
            <a:r>
              <a:rPr lang="zh-CN" altLang="en-US" sz="3600">
                <a:solidFill>
                  <a:srgbClr val="FFCC99"/>
                </a:solidFill>
                <a:latin typeface="黑体" pitchFamily="2" charset="-122"/>
                <a:ea typeface="黑体" pitchFamily="2" charset="-122"/>
              </a:rPr>
              <a:t>伪彩色增强方法</a:t>
            </a:r>
            <a:br>
              <a:rPr lang="zh-CN" altLang="en-US" sz="3600">
                <a:solidFill>
                  <a:srgbClr val="FFCC99"/>
                </a:solidFill>
                <a:latin typeface="黑体" pitchFamily="2" charset="-122"/>
                <a:ea typeface="黑体" pitchFamily="2" charset="-122"/>
              </a:rPr>
            </a:br>
            <a:r>
              <a:rPr lang="zh-CN" altLang="en-US" sz="3600">
                <a:solidFill>
                  <a:srgbClr val="FFCC99"/>
                </a:solidFill>
                <a:latin typeface="黑体" pitchFamily="2" charset="-122"/>
                <a:ea typeface="黑体" pitchFamily="2" charset="-122"/>
              </a:rPr>
              <a:t>                </a:t>
            </a:r>
            <a:r>
              <a:rPr lang="en-US" altLang="zh-CN" sz="3600">
                <a:solidFill>
                  <a:srgbClr val="FFCC99"/>
                </a:solidFill>
                <a:latin typeface="黑体" pitchFamily="2" charset="-122"/>
                <a:ea typeface="黑体" pitchFamily="2" charset="-122"/>
              </a:rPr>
              <a:t>—— </a:t>
            </a:r>
            <a:r>
              <a:rPr lang="zh-CN" altLang="en-US" sz="3600">
                <a:solidFill>
                  <a:srgbClr val="FFCC99"/>
                </a:solidFill>
                <a:latin typeface="黑体" pitchFamily="2" charset="-122"/>
                <a:ea typeface="黑体" pitchFamily="2" charset="-122"/>
              </a:rPr>
              <a:t>分类</a:t>
            </a:r>
          </a:p>
        </p:txBody>
      </p:sp>
      <p:sp>
        <p:nvSpPr>
          <p:cNvPr id="434179" name="Rectangle 3"/>
          <p:cNvSpPr>
            <a:spLocks noGrp="1" noChangeArrowheads="1"/>
          </p:cNvSpPr>
          <p:nvPr>
            <p:ph type="body" idx="1"/>
          </p:nvPr>
        </p:nvSpPr>
        <p:spPr>
          <a:xfrm>
            <a:off x="760413" y="2057400"/>
            <a:ext cx="7489825" cy="3962400"/>
          </a:xfrm>
        </p:spPr>
        <p:txBody>
          <a:bodyPr/>
          <a:lstStyle/>
          <a:p>
            <a:pPr marL="609600" indent="-609600">
              <a:lnSpc>
                <a:spcPct val="120000"/>
              </a:lnSpc>
            </a:pPr>
            <a:r>
              <a:rPr lang="zh-CN" altLang="en-US" sz="2800" b="1" dirty="0">
                <a:effectLst/>
                <a:ea typeface="华文细黑" pitchFamily="2" charset="-122"/>
              </a:rPr>
              <a:t>伪彩色增强方法大致可以分为以下三类：</a:t>
            </a:r>
          </a:p>
          <a:p>
            <a:pPr marL="609600" indent="-609600">
              <a:lnSpc>
                <a:spcPct val="120000"/>
              </a:lnSpc>
              <a:buFont typeface="Wingdings" pitchFamily="2" charset="2"/>
              <a:buNone/>
            </a:pPr>
            <a:endParaRPr lang="zh-CN" altLang="en-US" sz="2000" b="1" dirty="0">
              <a:effectLst/>
              <a:ea typeface="华文细黑" pitchFamily="2" charset="-122"/>
            </a:endParaRPr>
          </a:p>
          <a:p>
            <a:pPr marL="609600" indent="-609600">
              <a:lnSpc>
                <a:spcPct val="120000"/>
              </a:lnSpc>
              <a:buFont typeface="Wingdings" pitchFamily="2" charset="2"/>
              <a:buAutoNum type="arabicPeriod"/>
            </a:pPr>
            <a:r>
              <a:rPr lang="zh-CN" altLang="en-US" sz="2800" b="1" dirty="0">
                <a:effectLst/>
                <a:ea typeface="华文细黑" pitchFamily="2" charset="-122"/>
              </a:rPr>
              <a:t>基于灰度变换的伪彩色方法</a:t>
            </a:r>
          </a:p>
          <a:p>
            <a:pPr marL="609600" indent="-609600">
              <a:lnSpc>
                <a:spcPct val="120000"/>
              </a:lnSpc>
              <a:buFont typeface="Wingdings" pitchFamily="2" charset="2"/>
              <a:buAutoNum type="arabicPeriod"/>
            </a:pPr>
            <a:r>
              <a:rPr lang="zh-CN" altLang="en-US" sz="2800" b="1" dirty="0">
                <a:effectLst/>
                <a:ea typeface="华文细黑" pitchFamily="2" charset="-122"/>
              </a:rPr>
              <a:t>基于灰度调色板的伪彩色方法</a:t>
            </a:r>
          </a:p>
          <a:p>
            <a:pPr marL="609600" indent="-609600">
              <a:lnSpc>
                <a:spcPct val="120000"/>
              </a:lnSpc>
              <a:buFont typeface="Wingdings" pitchFamily="2" charset="2"/>
              <a:buAutoNum type="arabicPeriod"/>
            </a:pPr>
            <a:r>
              <a:rPr lang="zh-CN" altLang="en-US" sz="2800" b="1" dirty="0">
                <a:effectLst/>
                <a:ea typeface="华文细黑" pitchFamily="2" charset="-122"/>
              </a:rPr>
              <a:t>基于区域分割的伪彩色方法</a:t>
            </a:r>
          </a:p>
        </p:txBody>
      </p:sp>
    </p:spTree>
    <p:extLst>
      <p:ext uri="{BB962C8B-B14F-4D97-AF65-F5344CB8AC3E}">
        <p14:creationId xmlns:p14="http://schemas.microsoft.com/office/powerpoint/2010/main" val="1871004715"/>
      </p:ext>
    </p:extLst>
  </p:cSld>
  <p:clrMapOvr>
    <a:masterClrMapping/>
  </p:clrMapOvr>
  <p:transition spd="slow">
    <p:wipe dir="d"/>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a:xfrm>
            <a:off x="250825" y="333375"/>
            <a:ext cx="8604250" cy="1562100"/>
          </a:xfrm>
        </p:spPr>
        <p:txBody>
          <a:bodyPr/>
          <a:lstStyle/>
          <a:p>
            <a:pPr algn="ctr"/>
            <a:r>
              <a:rPr lang="zh-CN" altLang="en-US" sz="3600">
                <a:solidFill>
                  <a:srgbClr val="FFCC99"/>
                </a:solidFill>
                <a:latin typeface="黑体" pitchFamily="2" charset="-122"/>
                <a:ea typeface="黑体" pitchFamily="2" charset="-122"/>
              </a:rPr>
              <a:t>基于灰度变换的伪彩色方法</a:t>
            </a:r>
            <a:br>
              <a:rPr lang="zh-CN" altLang="en-US" sz="3600">
                <a:solidFill>
                  <a:srgbClr val="FFCC99"/>
                </a:solidFill>
                <a:latin typeface="黑体" pitchFamily="2" charset="-122"/>
                <a:ea typeface="黑体" pitchFamily="2" charset="-122"/>
              </a:rPr>
            </a:br>
            <a:r>
              <a:rPr lang="zh-CN" altLang="en-US" sz="3600">
                <a:solidFill>
                  <a:srgbClr val="FFCC99"/>
                </a:solidFill>
                <a:latin typeface="黑体" pitchFamily="2" charset="-122"/>
                <a:ea typeface="黑体" pitchFamily="2" charset="-122"/>
              </a:rPr>
              <a:t>                      </a:t>
            </a:r>
            <a:r>
              <a:rPr lang="en-US" altLang="zh-CN" sz="3600">
                <a:solidFill>
                  <a:srgbClr val="FFCC99"/>
                </a:solidFill>
                <a:latin typeface="黑体" pitchFamily="2" charset="-122"/>
                <a:ea typeface="黑体" pitchFamily="2" charset="-122"/>
              </a:rPr>
              <a:t>—— </a:t>
            </a:r>
            <a:r>
              <a:rPr lang="zh-CN" altLang="en-US" sz="3600">
                <a:solidFill>
                  <a:srgbClr val="FFCC99"/>
                </a:solidFill>
                <a:latin typeface="黑体" pitchFamily="2" charset="-122"/>
                <a:ea typeface="黑体" pitchFamily="2" charset="-122"/>
              </a:rPr>
              <a:t>基本原理</a:t>
            </a:r>
          </a:p>
        </p:txBody>
      </p:sp>
      <p:sp>
        <p:nvSpPr>
          <p:cNvPr id="379907" name="Rectangle 3"/>
          <p:cNvSpPr>
            <a:spLocks noGrp="1" noChangeArrowheads="1"/>
          </p:cNvSpPr>
          <p:nvPr>
            <p:ph type="body" idx="1"/>
          </p:nvPr>
        </p:nvSpPr>
        <p:spPr>
          <a:xfrm>
            <a:off x="755650" y="2565400"/>
            <a:ext cx="7562850" cy="2879725"/>
          </a:xfrm>
        </p:spPr>
        <p:txBody>
          <a:bodyPr/>
          <a:lstStyle/>
          <a:p>
            <a:pPr>
              <a:lnSpc>
                <a:spcPct val="90000"/>
              </a:lnSpc>
            </a:pPr>
            <a:r>
              <a:rPr lang="zh-CN" altLang="en-US" sz="2800" b="1">
                <a:effectLst/>
                <a:ea typeface="华文细黑" pitchFamily="2" charset="-122"/>
              </a:rPr>
              <a:t>仿照对温度的描述方式，当温度比较低，我们会想到蓝色（又称冷色调）。</a:t>
            </a:r>
          </a:p>
          <a:p>
            <a:pPr>
              <a:lnSpc>
                <a:spcPct val="90000"/>
              </a:lnSpc>
            </a:pPr>
            <a:r>
              <a:rPr lang="zh-CN" altLang="en-US" sz="2800" b="1">
                <a:effectLst/>
                <a:ea typeface="华文细黑" pitchFamily="2" charset="-122"/>
              </a:rPr>
              <a:t>当温度较高的时候，会想到红色（又称暖色调）。</a:t>
            </a:r>
          </a:p>
          <a:p>
            <a:pPr>
              <a:lnSpc>
                <a:spcPct val="90000"/>
              </a:lnSpc>
            </a:pPr>
            <a:r>
              <a:rPr lang="zh-CN" altLang="en-US" sz="2800" b="1">
                <a:effectLst/>
                <a:ea typeface="华文细黑" pitchFamily="2" charset="-122"/>
              </a:rPr>
              <a:t>根据人感官上的这一特性，将亮度低的影射为蓝色，亮度高的影射为红色。</a:t>
            </a:r>
          </a:p>
        </p:txBody>
      </p:sp>
    </p:spTree>
    <p:extLst>
      <p:ext uri="{BB962C8B-B14F-4D97-AF65-F5344CB8AC3E}">
        <p14:creationId xmlns:p14="http://schemas.microsoft.com/office/powerpoint/2010/main" val="2456128823"/>
      </p:ext>
    </p:extLst>
  </p:cSld>
  <p:clrMapOvr>
    <a:masterClrMapping/>
  </p:clrMapOvr>
  <p:transition spd="slow">
    <p:wipe dir="d"/>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title"/>
          </p:nvPr>
        </p:nvSpPr>
        <p:spPr/>
        <p:txBody>
          <a:bodyPr/>
          <a:lstStyle/>
          <a:p>
            <a:pPr algn="ctr"/>
            <a:r>
              <a:rPr lang="zh-CN" altLang="en-US" sz="3600">
                <a:solidFill>
                  <a:srgbClr val="FFCC99"/>
                </a:solidFill>
                <a:latin typeface="黑体" pitchFamily="2" charset="-122"/>
                <a:ea typeface="黑体" pitchFamily="2" charset="-122"/>
              </a:rPr>
              <a:t>基于灰度变换的伪彩色方法</a:t>
            </a:r>
            <a:br>
              <a:rPr lang="zh-CN" altLang="en-US" sz="3600">
                <a:solidFill>
                  <a:srgbClr val="FFCC99"/>
                </a:solidFill>
                <a:latin typeface="黑体" pitchFamily="2" charset="-122"/>
                <a:ea typeface="黑体" pitchFamily="2" charset="-122"/>
              </a:rPr>
            </a:br>
            <a:r>
              <a:rPr lang="zh-CN" altLang="en-US" sz="3600">
                <a:solidFill>
                  <a:srgbClr val="FFCC99"/>
                </a:solidFill>
                <a:latin typeface="黑体" pitchFamily="2" charset="-122"/>
                <a:ea typeface="黑体" pitchFamily="2" charset="-122"/>
              </a:rPr>
              <a:t>                    </a:t>
            </a:r>
            <a:r>
              <a:rPr lang="en-US" altLang="zh-CN" sz="3600">
                <a:solidFill>
                  <a:srgbClr val="FFCC99"/>
                </a:solidFill>
                <a:latin typeface="黑体" pitchFamily="2" charset="-122"/>
                <a:ea typeface="黑体" pitchFamily="2" charset="-122"/>
              </a:rPr>
              <a:t>—— </a:t>
            </a:r>
            <a:r>
              <a:rPr lang="zh-CN" altLang="en-US" sz="3600">
                <a:solidFill>
                  <a:srgbClr val="FFCC99"/>
                </a:solidFill>
                <a:latin typeface="黑体" pitchFamily="2" charset="-122"/>
                <a:ea typeface="黑体" pitchFamily="2" charset="-122"/>
              </a:rPr>
              <a:t>影射关系</a:t>
            </a:r>
          </a:p>
        </p:txBody>
      </p:sp>
      <p:sp>
        <p:nvSpPr>
          <p:cNvPr id="465923" name="Rectangle 3"/>
          <p:cNvSpPr>
            <a:spLocks noGrp="1" noChangeArrowheads="1"/>
          </p:cNvSpPr>
          <p:nvPr>
            <p:ph type="body" sz="half" idx="1"/>
          </p:nvPr>
        </p:nvSpPr>
        <p:spPr>
          <a:xfrm>
            <a:off x="468313" y="1700213"/>
            <a:ext cx="8207375" cy="1152525"/>
          </a:xfrm>
        </p:spPr>
        <p:txBody>
          <a:bodyPr/>
          <a:lstStyle/>
          <a:p>
            <a:r>
              <a:rPr lang="zh-CN" altLang="en-US" sz="2800" b="1">
                <a:effectLst/>
                <a:ea typeface="华文细黑" pitchFamily="2" charset="-122"/>
              </a:rPr>
              <a:t>由此，可以按照如下所示的影射关系进行伪彩色处理。</a:t>
            </a:r>
          </a:p>
        </p:txBody>
      </p:sp>
      <p:grpSp>
        <p:nvGrpSpPr>
          <p:cNvPr id="465924" name="Group 4"/>
          <p:cNvGrpSpPr>
            <a:grpSpLocks/>
          </p:cNvGrpSpPr>
          <p:nvPr/>
        </p:nvGrpSpPr>
        <p:grpSpPr bwMode="auto">
          <a:xfrm>
            <a:off x="250825" y="3141663"/>
            <a:ext cx="2822575" cy="1749425"/>
            <a:chOff x="793" y="1842"/>
            <a:chExt cx="1778" cy="1102"/>
          </a:xfrm>
        </p:grpSpPr>
        <p:sp>
          <p:nvSpPr>
            <p:cNvPr id="465925" name="Line 5"/>
            <p:cNvSpPr>
              <a:spLocks noChangeShapeType="1"/>
            </p:cNvSpPr>
            <p:nvPr/>
          </p:nvSpPr>
          <p:spPr bwMode="auto">
            <a:xfrm>
              <a:off x="1076" y="2746"/>
              <a:ext cx="124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26" name="Line 6"/>
            <p:cNvSpPr>
              <a:spLocks noChangeShapeType="1"/>
            </p:cNvSpPr>
            <p:nvPr/>
          </p:nvSpPr>
          <p:spPr bwMode="auto">
            <a:xfrm flipV="1">
              <a:off x="1076" y="1978"/>
              <a:ext cx="0" cy="76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27" name="Line 7"/>
            <p:cNvSpPr>
              <a:spLocks noChangeShapeType="1"/>
            </p:cNvSpPr>
            <p:nvPr/>
          </p:nvSpPr>
          <p:spPr bwMode="auto">
            <a:xfrm>
              <a:off x="1076" y="2218"/>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28" name="Text Box 8"/>
            <p:cNvSpPr txBox="1">
              <a:spLocks noChangeArrowheads="1"/>
            </p:cNvSpPr>
            <p:nvPr/>
          </p:nvSpPr>
          <p:spPr bwMode="auto">
            <a:xfrm>
              <a:off x="802" y="2122"/>
              <a:ext cx="32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400" b="1">
                  <a:latin typeface="黑体" pitchFamily="2" charset="-122"/>
                  <a:ea typeface="黑体" pitchFamily="2" charset="-122"/>
                </a:rPr>
                <a:t>255</a:t>
              </a:r>
            </a:p>
          </p:txBody>
        </p:sp>
        <p:sp>
          <p:nvSpPr>
            <p:cNvPr id="465929" name="Line 9"/>
            <p:cNvSpPr>
              <a:spLocks noChangeShapeType="1"/>
            </p:cNvSpPr>
            <p:nvPr/>
          </p:nvSpPr>
          <p:spPr bwMode="auto">
            <a:xfrm flipV="1">
              <a:off x="1316" y="2698"/>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30" name="Line 10"/>
            <p:cNvSpPr>
              <a:spLocks noChangeShapeType="1"/>
            </p:cNvSpPr>
            <p:nvPr/>
          </p:nvSpPr>
          <p:spPr bwMode="auto">
            <a:xfrm flipV="1">
              <a:off x="1556" y="2698"/>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31" name="Line 11"/>
            <p:cNvSpPr>
              <a:spLocks noChangeShapeType="1"/>
            </p:cNvSpPr>
            <p:nvPr/>
          </p:nvSpPr>
          <p:spPr bwMode="auto">
            <a:xfrm flipV="1">
              <a:off x="1844" y="2698"/>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32" name="Line 12"/>
            <p:cNvSpPr>
              <a:spLocks noChangeShapeType="1"/>
            </p:cNvSpPr>
            <p:nvPr/>
          </p:nvSpPr>
          <p:spPr bwMode="auto">
            <a:xfrm flipV="1">
              <a:off x="2132" y="2698"/>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33" name="Line 13"/>
            <p:cNvSpPr>
              <a:spLocks noChangeShapeType="1"/>
            </p:cNvSpPr>
            <p:nvPr/>
          </p:nvSpPr>
          <p:spPr bwMode="auto">
            <a:xfrm flipV="1">
              <a:off x="2132" y="2218"/>
              <a:ext cx="0" cy="528"/>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34" name="Line 14"/>
            <p:cNvSpPr>
              <a:spLocks noChangeShapeType="1"/>
            </p:cNvSpPr>
            <p:nvPr/>
          </p:nvSpPr>
          <p:spPr bwMode="auto">
            <a:xfrm>
              <a:off x="1076" y="2218"/>
              <a:ext cx="1056"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35" name="Line 15"/>
            <p:cNvSpPr>
              <a:spLocks noChangeShapeType="1"/>
            </p:cNvSpPr>
            <p:nvPr/>
          </p:nvSpPr>
          <p:spPr bwMode="auto">
            <a:xfrm flipV="1">
              <a:off x="1844" y="2218"/>
              <a:ext cx="0" cy="528"/>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36" name="Line 16"/>
            <p:cNvSpPr>
              <a:spLocks noChangeShapeType="1"/>
            </p:cNvSpPr>
            <p:nvPr/>
          </p:nvSpPr>
          <p:spPr bwMode="auto">
            <a:xfrm flipV="1">
              <a:off x="1556" y="2218"/>
              <a:ext cx="288" cy="528"/>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37" name="Line 17"/>
            <p:cNvSpPr>
              <a:spLocks noChangeShapeType="1"/>
            </p:cNvSpPr>
            <p:nvPr/>
          </p:nvSpPr>
          <p:spPr bwMode="auto">
            <a:xfrm>
              <a:off x="1844" y="2218"/>
              <a:ext cx="288"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38" name="Text Box 18"/>
            <p:cNvSpPr txBox="1">
              <a:spLocks noChangeArrowheads="1"/>
            </p:cNvSpPr>
            <p:nvPr/>
          </p:nvSpPr>
          <p:spPr bwMode="auto">
            <a:xfrm>
              <a:off x="975" y="2713"/>
              <a:ext cx="154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b="1">
                  <a:latin typeface="黑体" pitchFamily="2" charset="-122"/>
                  <a:ea typeface="黑体" pitchFamily="2" charset="-122"/>
                </a:rPr>
                <a:t>0   63  127  191   255</a:t>
              </a:r>
              <a:r>
                <a:rPr lang="en-US" altLang="zh-CN">
                  <a:latin typeface="Times New Roman" pitchFamily="18" charset="0"/>
                </a:rPr>
                <a:t>  </a:t>
              </a:r>
            </a:p>
          </p:txBody>
        </p:sp>
        <p:sp>
          <p:nvSpPr>
            <p:cNvPr id="465939" name="Line 19"/>
            <p:cNvSpPr>
              <a:spLocks noChangeShapeType="1"/>
            </p:cNvSpPr>
            <p:nvPr/>
          </p:nvSpPr>
          <p:spPr bwMode="auto">
            <a:xfrm>
              <a:off x="1065" y="2749"/>
              <a:ext cx="499" cy="0"/>
            </a:xfrm>
            <a:prstGeom prst="line">
              <a:avLst/>
            </a:prstGeom>
            <a:noFill/>
            <a:ln w="28575">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40" name="Text Box 20"/>
            <p:cNvSpPr txBox="1">
              <a:spLocks noChangeArrowheads="1"/>
            </p:cNvSpPr>
            <p:nvPr/>
          </p:nvSpPr>
          <p:spPr bwMode="auto">
            <a:xfrm>
              <a:off x="2299" y="2632"/>
              <a:ext cx="2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黑体" pitchFamily="2" charset="-122"/>
                  <a:ea typeface="黑体" pitchFamily="2" charset="-122"/>
                </a:rPr>
                <a:t>f</a:t>
              </a:r>
            </a:p>
          </p:txBody>
        </p:sp>
        <p:sp>
          <p:nvSpPr>
            <p:cNvPr id="465941" name="Text Box 21"/>
            <p:cNvSpPr txBox="1">
              <a:spLocks noChangeArrowheads="1"/>
            </p:cNvSpPr>
            <p:nvPr/>
          </p:nvSpPr>
          <p:spPr bwMode="auto">
            <a:xfrm>
              <a:off x="793" y="1842"/>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latin typeface="黑体" pitchFamily="2" charset="-122"/>
                  <a:ea typeface="黑体" pitchFamily="2" charset="-122"/>
                </a:rPr>
                <a:t>g</a:t>
              </a:r>
              <a:r>
                <a:rPr lang="en-US" altLang="zh-CN" sz="1400" b="1">
                  <a:latin typeface="黑体" pitchFamily="2" charset="-122"/>
                  <a:ea typeface="黑体" pitchFamily="2" charset="-122"/>
                </a:rPr>
                <a:t>R</a:t>
              </a:r>
            </a:p>
          </p:txBody>
        </p:sp>
      </p:grpSp>
      <p:grpSp>
        <p:nvGrpSpPr>
          <p:cNvPr id="465942" name="Group 22"/>
          <p:cNvGrpSpPr>
            <a:grpSpLocks/>
          </p:cNvGrpSpPr>
          <p:nvPr/>
        </p:nvGrpSpPr>
        <p:grpSpPr bwMode="auto">
          <a:xfrm>
            <a:off x="3203575" y="3068638"/>
            <a:ext cx="2824163" cy="1735137"/>
            <a:chOff x="3142" y="1888"/>
            <a:chExt cx="1779" cy="1093"/>
          </a:xfrm>
        </p:grpSpPr>
        <p:sp>
          <p:nvSpPr>
            <p:cNvPr id="465943" name="Line 23"/>
            <p:cNvSpPr>
              <a:spLocks noChangeShapeType="1"/>
            </p:cNvSpPr>
            <p:nvPr/>
          </p:nvSpPr>
          <p:spPr bwMode="auto">
            <a:xfrm>
              <a:off x="3418" y="2795"/>
              <a:ext cx="124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44" name="Line 24"/>
            <p:cNvSpPr>
              <a:spLocks noChangeShapeType="1"/>
            </p:cNvSpPr>
            <p:nvPr/>
          </p:nvSpPr>
          <p:spPr bwMode="auto">
            <a:xfrm flipV="1">
              <a:off x="3418" y="2027"/>
              <a:ext cx="0" cy="76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45" name="Line 25"/>
            <p:cNvSpPr>
              <a:spLocks noChangeShapeType="1"/>
            </p:cNvSpPr>
            <p:nvPr/>
          </p:nvSpPr>
          <p:spPr bwMode="auto">
            <a:xfrm>
              <a:off x="3418" y="2267"/>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46" name="Text Box 26"/>
            <p:cNvSpPr txBox="1">
              <a:spLocks noChangeArrowheads="1"/>
            </p:cNvSpPr>
            <p:nvPr/>
          </p:nvSpPr>
          <p:spPr bwMode="auto">
            <a:xfrm>
              <a:off x="3142" y="2162"/>
              <a:ext cx="447"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400" b="1">
                  <a:latin typeface="黑体" pitchFamily="2" charset="-122"/>
                  <a:ea typeface="黑体" pitchFamily="2" charset="-122"/>
                </a:rPr>
                <a:t>255</a:t>
              </a:r>
            </a:p>
          </p:txBody>
        </p:sp>
        <p:sp>
          <p:nvSpPr>
            <p:cNvPr id="465947" name="Line 27"/>
            <p:cNvSpPr>
              <a:spLocks noChangeShapeType="1"/>
            </p:cNvSpPr>
            <p:nvPr/>
          </p:nvSpPr>
          <p:spPr bwMode="auto">
            <a:xfrm flipV="1">
              <a:off x="3658" y="2747"/>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48" name="Line 28"/>
            <p:cNvSpPr>
              <a:spLocks noChangeShapeType="1"/>
            </p:cNvSpPr>
            <p:nvPr/>
          </p:nvSpPr>
          <p:spPr bwMode="auto">
            <a:xfrm flipV="1">
              <a:off x="3898" y="2747"/>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49" name="Line 29"/>
            <p:cNvSpPr>
              <a:spLocks noChangeShapeType="1"/>
            </p:cNvSpPr>
            <p:nvPr/>
          </p:nvSpPr>
          <p:spPr bwMode="auto">
            <a:xfrm flipV="1">
              <a:off x="4186" y="2747"/>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50" name="Line 30"/>
            <p:cNvSpPr>
              <a:spLocks noChangeShapeType="1"/>
            </p:cNvSpPr>
            <p:nvPr/>
          </p:nvSpPr>
          <p:spPr bwMode="auto">
            <a:xfrm flipV="1">
              <a:off x="4474" y="2747"/>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51" name="Line 31"/>
            <p:cNvSpPr>
              <a:spLocks noChangeShapeType="1"/>
            </p:cNvSpPr>
            <p:nvPr/>
          </p:nvSpPr>
          <p:spPr bwMode="auto">
            <a:xfrm flipV="1">
              <a:off x="4474" y="2267"/>
              <a:ext cx="0" cy="528"/>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52" name="Line 32"/>
            <p:cNvSpPr>
              <a:spLocks noChangeShapeType="1"/>
            </p:cNvSpPr>
            <p:nvPr/>
          </p:nvSpPr>
          <p:spPr bwMode="auto">
            <a:xfrm>
              <a:off x="3418" y="2267"/>
              <a:ext cx="1056"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53" name="Line 33"/>
            <p:cNvSpPr>
              <a:spLocks noChangeShapeType="1"/>
            </p:cNvSpPr>
            <p:nvPr/>
          </p:nvSpPr>
          <p:spPr bwMode="auto">
            <a:xfrm flipV="1">
              <a:off x="3658" y="2267"/>
              <a:ext cx="0" cy="528"/>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54" name="Line 34"/>
            <p:cNvSpPr>
              <a:spLocks noChangeShapeType="1"/>
            </p:cNvSpPr>
            <p:nvPr/>
          </p:nvSpPr>
          <p:spPr bwMode="auto">
            <a:xfrm flipV="1">
              <a:off x="4186" y="2267"/>
              <a:ext cx="0" cy="528"/>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55" name="Line 35"/>
            <p:cNvSpPr>
              <a:spLocks noChangeShapeType="1"/>
            </p:cNvSpPr>
            <p:nvPr/>
          </p:nvSpPr>
          <p:spPr bwMode="auto">
            <a:xfrm flipV="1">
              <a:off x="3418" y="2267"/>
              <a:ext cx="240" cy="528"/>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56" name="Line 36"/>
            <p:cNvSpPr>
              <a:spLocks noChangeShapeType="1"/>
            </p:cNvSpPr>
            <p:nvPr/>
          </p:nvSpPr>
          <p:spPr bwMode="auto">
            <a:xfrm>
              <a:off x="3658" y="2267"/>
              <a:ext cx="528" cy="0"/>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57" name="Line 37"/>
            <p:cNvSpPr>
              <a:spLocks noChangeShapeType="1"/>
            </p:cNvSpPr>
            <p:nvPr/>
          </p:nvSpPr>
          <p:spPr bwMode="auto">
            <a:xfrm flipH="1" flipV="1">
              <a:off x="4186" y="2267"/>
              <a:ext cx="288" cy="528"/>
            </a:xfrm>
            <a:prstGeom prst="line">
              <a:avLst/>
            </a:prstGeom>
            <a:noFill/>
            <a:ln w="28575">
              <a:solidFill>
                <a:srgbClr val="00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58" name="Text Box 38"/>
            <p:cNvSpPr txBox="1">
              <a:spLocks noChangeArrowheads="1"/>
            </p:cNvSpPr>
            <p:nvPr/>
          </p:nvSpPr>
          <p:spPr bwMode="auto">
            <a:xfrm>
              <a:off x="3334" y="2750"/>
              <a:ext cx="154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b="1">
                  <a:latin typeface="黑体" pitchFamily="2" charset="-122"/>
                  <a:ea typeface="黑体" pitchFamily="2" charset="-122"/>
                </a:rPr>
                <a:t>0   63  127  191   255</a:t>
              </a:r>
              <a:r>
                <a:rPr lang="en-US" altLang="zh-CN">
                  <a:latin typeface="Times New Roman" pitchFamily="18" charset="0"/>
                </a:rPr>
                <a:t>  </a:t>
              </a:r>
            </a:p>
          </p:txBody>
        </p:sp>
        <p:sp>
          <p:nvSpPr>
            <p:cNvPr id="465959" name="Text Box 39"/>
            <p:cNvSpPr txBox="1">
              <a:spLocks noChangeArrowheads="1"/>
            </p:cNvSpPr>
            <p:nvPr/>
          </p:nvSpPr>
          <p:spPr bwMode="auto">
            <a:xfrm>
              <a:off x="4649" y="2659"/>
              <a:ext cx="2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黑体" pitchFamily="2" charset="-122"/>
                  <a:ea typeface="黑体" pitchFamily="2" charset="-122"/>
                </a:rPr>
                <a:t>f</a:t>
              </a:r>
            </a:p>
          </p:txBody>
        </p:sp>
        <p:sp>
          <p:nvSpPr>
            <p:cNvPr id="465960" name="Text Box 40"/>
            <p:cNvSpPr txBox="1">
              <a:spLocks noChangeArrowheads="1"/>
            </p:cNvSpPr>
            <p:nvPr/>
          </p:nvSpPr>
          <p:spPr bwMode="auto">
            <a:xfrm>
              <a:off x="3152" y="1888"/>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latin typeface="黑体" pitchFamily="2" charset="-122"/>
                  <a:ea typeface="黑体" pitchFamily="2" charset="-122"/>
                </a:rPr>
                <a:t>g</a:t>
              </a:r>
              <a:r>
                <a:rPr lang="en-US" altLang="zh-CN" sz="1400" b="1">
                  <a:latin typeface="黑体" pitchFamily="2" charset="-122"/>
                  <a:ea typeface="黑体" pitchFamily="2" charset="-122"/>
                </a:rPr>
                <a:t>G</a:t>
              </a:r>
            </a:p>
          </p:txBody>
        </p:sp>
      </p:grpSp>
      <p:grpSp>
        <p:nvGrpSpPr>
          <p:cNvPr id="465961" name="Group 41"/>
          <p:cNvGrpSpPr>
            <a:grpSpLocks/>
          </p:cNvGrpSpPr>
          <p:nvPr/>
        </p:nvGrpSpPr>
        <p:grpSpPr bwMode="auto">
          <a:xfrm>
            <a:off x="6011863" y="2997200"/>
            <a:ext cx="2808287" cy="1735138"/>
            <a:chOff x="703" y="2976"/>
            <a:chExt cx="1769" cy="1093"/>
          </a:xfrm>
        </p:grpSpPr>
        <p:sp>
          <p:nvSpPr>
            <p:cNvPr id="465962" name="Line 42"/>
            <p:cNvSpPr>
              <a:spLocks noChangeShapeType="1"/>
            </p:cNvSpPr>
            <p:nvPr/>
          </p:nvSpPr>
          <p:spPr bwMode="auto">
            <a:xfrm>
              <a:off x="991" y="3896"/>
              <a:ext cx="124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63" name="Line 43"/>
            <p:cNvSpPr>
              <a:spLocks noChangeShapeType="1"/>
            </p:cNvSpPr>
            <p:nvPr/>
          </p:nvSpPr>
          <p:spPr bwMode="auto">
            <a:xfrm flipV="1">
              <a:off x="991" y="3128"/>
              <a:ext cx="0" cy="76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64" name="Line 44"/>
            <p:cNvSpPr>
              <a:spLocks noChangeShapeType="1"/>
            </p:cNvSpPr>
            <p:nvPr/>
          </p:nvSpPr>
          <p:spPr bwMode="auto">
            <a:xfrm>
              <a:off x="991" y="3368"/>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65" name="Text Box 45"/>
            <p:cNvSpPr txBox="1">
              <a:spLocks noChangeArrowheads="1"/>
            </p:cNvSpPr>
            <p:nvPr/>
          </p:nvSpPr>
          <p:spPr bwMode="auto">
            <a:xfrm>
              <a:off x="729" y="3272"/>
              <a:ext cx="379"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400" b="1">
                  <a:latin typeface="黑体" pitchFamily="2" charset="-122"/>
                  <a:ea typeface="黑体" pitchFamily="2" charset="-122"/>
                </a:rPr>
                <a:t>255</a:t>
              </a:r>
            </a:p>
          </p:txBody>
        </p:sp>
        <p:sp>
          <p:nvSpPr>
            <p:cNvPr id="465966" name="Line 46"/>
            <p:cNvSpPr>
              <a:spLocks noChangeShapeType="1"/>
            </p:cNvSpPr>
            <p:nvPr/>
          </p:nvSpPr>
          <p:spPr bwMode="auto">
            <a:xfrm flipV="1">
              <a:off x="1231" y="3848"/>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67" name="Line 47"/>
            <p:cNvSpPr>
              <a:spLocks noChangeShapeType="1"/>
            </p:cNvSpPr>
            <p:nvPr/>
          </p:nvSpPr>
          <p:spPr bwMode="auto">
            <a:xfrm flipV="1">
              <a:off x="1471" y="3848"/>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68" name="Line 48"/>
            <p:cNvSpPr>
              <a:spLocks noChangeShapeType="1"/>
            </p:cNvSpPr>
            <p:nvPr/>
          </p:nvSpPr>
          <p:spPr bwMode="auto">
            <a:xfrm flipV="1">
              <a:off x="1759" y="3848"/>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69" name="Line 49"/>
            <p:cNvSpPr>
              <a:spLocks noChangeShapeType="1"/>
            </p:cNvSpPr>
            <p:nvPr/>
          </p:nvSpPr>
          <p:spPr bwMode="auto">
            <a:xfrm flipV="1">
              <a:off x="2047" y="3848"/>
              <a:ext cx="0" cy="4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70" name="Line 50"/>
            <p:cNvSpPr>
              <a:spLocks noChangeShapeType="1"/>
            </p:cNvSpPr>
            <p:nvPr/>
          </p:nvSpPr>
          <p:spPr bwMode="auto">
            <a:xfrm flipV="1">
              <a:off x="2047" y="3368"/>
              <a:ext cx="0" cy="528"/>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71" name="Line 51"/>
            <p:cNvSpPr>
              <a:spLocks noChangeShapeType="1"/>
            </p:cNvSpPr>
            <p:nvPr/>
          </p:nvSpPr>
          <p:spPr bwMode="auto">
            <a:xfrm>
              <a:off x="991" y="3368"/>
              <a:ext cx="1056" cy="0"/>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72" name="Line 52"/>
            <p:cNvSpPr>
              <a:spLocks noChangeShapeType="1"/>
            </p:cNvSpPr>
            <p:nvPr/>
          </p:nvSpPr>
          <p:spPr bwMode="auto">
            <a:xfrm flipV="1">
              <a:off x="1231" y="3368"/>
              <a:ext cx="0" cy="528"/>
            </a:xfrm>
            <a:prstGeom prst="line">
              <a:avLst/>
            </a:prstGeom>
            <a:noFill/>
            <a:ln w="952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73" name="Line 53"/>
            <p:cNvSpPr>
              <a:spLocks noChangeShapeType="1"/>
            </p:cNvSpPr>
            <p:nvPr/>
          </p:nvSpPr>
          <p:spPr bwMode="auto">
            <a:xfrm>
              <a:off x="991" y="3368"/>
              <a:ext cx="240"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74" name="Line 54"/>
            <p:cNvSpPr>
              <a:spLocks noChangeShapeType="1"/>
            </p:cNvSpPr>
            <p:nvPr/>
          </p:nvSpPr>
          <p:spPr bwMode="auto">
            <a:xfrm>
              <a:off x="1231" y="3368"/>
              <a:ext cx="240" cy="52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5975" name="Text Box 55"/>
            <p:cNvSpPr txBox="1">
              <a:spLocks noChangeArrowheads="1"/>
            </p:cNvSpPr>
            <p:nvPr/>
          </p:nvSpPr>
          <p:spPr bwMode="auto">
            <a:xfrm>
              <a:off x="2200" y="3793"/>
              <a:ext cx="2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b="1">
                  <a:latin typeface="黑体" pitchFamily="2" charset="-122"/>
                  <a:ea typeface="黑体" pitchFamily="2" charset="-122"/>
                </a:rPr>
                <a:t>f</a:t>
              </a:r>
            </a:p>
          </p:txBody>
        </p:sp>
        <p:sp>
          <p:nvSpPr>
            <p:cNvPr id="465976" name="Text Box 56"/>
            <p:cNvSpPr txBox="1">
              <a:spLocks noChangeArrowheads="1"/>
            </p:cNvSpPr>
            <p:nvPr/>
          </p:nvSpPr>
          <p:spPr bwMode="auto">
            <a:xfrm>
              <a:off x="703" y="2976"/>
              <a:ext cx="31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400" b="1">
                  <a:latin typeface="黑体" pitchFamily="2" charset="-122"/>
                  <a:ea typeface="黑体" pitchFamily="2" charset="-122"/>
                </a:rPr>
                <a:t>g</a:t>
              </a:r>
              <a:r>
                <a:rPr lang="en-US" altLang="zh-CN" sz="1400" b="1">
                  <a:latin typeface="黑体" pitchFamily="2" charset="-122"/>
                  <a:ea typeface="黑体" pitchFamily="2" charset="-122"/>
                </a:rPr>
                <a:t>B</a:t>
              </a:r>
            </a:p>
          </p:txBody>
        </p:sp>
        <p:sp>
          <p:nvSpPr>
            <p:cNvPr id="465977" name="Text Box 57"/>
            <p:cNvSpPr txBox="1">
              <a:spLocks noChangeArrowheads="1"/>
            </p:cNvSpPr>
            <p:nvPr/>
          </p:nvSpPr>
          <p:spPr bwMode="auto">
            <a:xfrm>
              <a:off x="884" y="3838"/>
              <a:ext cx="154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1400" b="1">
                  <a:latin typeface="黑体" pitchFamily="2" charset="-122"/>
                  <a:ea typeface="黑体" pitchFamily="2" charset="-122"/>
                </a:rPr>
                <a:t>0   63  127  191   255</a:t>
              </a:r>
              <a:r>
                <a:rPr lang="en-US" altLang="zh-CN">
                  <a:latin typeface="Times New Roman" pitchFamily="18" charset="0"/>
                </a:rPr>
                <a:t>  </a:t>
              </a:r>
            </a:p>
          </p:txBody>
        </p:sp>
        <p:sp>
          <p:nvSpPr>
            <p:cNvPr id="465978" name="Line 58"/>
            <p:cNvSpPr>
              <a:spLocks noChangeShapeType="1"/>
            </p:cNvSpPr>
            <p:nvPr/>
          </p:nvSpPr>
          <p:spPr bwMode="auto">
            <a:xfrm>
              <a:off x="1474" y="3902"/>
              <a:ext cx="544"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465979" name="Picture 59" descr="map0"/>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a:xfrm>
            <a:off x="179388" y="5013325"/>
            <a:ext cx="2736850" cy="6492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65980" name="Picture 60" descr="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5732463"/>
            <a:ext cx="2736850" cy="649287"/>
          </a:xfrm>
          <a:prstGeom prst="rect">
            <a:avLst/>
          </a:prstGeom>
          <a:noFill/>
          <a:extLst>
            <a:ext uri="{909E8E84-426E-40DD-AFC4-6F175D3DCCD1}">
              <a14:hiddenFill xmlns:a14="http://schemas.microsoft.com/office/drawing/2010/main">
                <a:solidFill>
                  <a:srgbClr val="FFFFFF"/>
                </a:solidFill>
              </a14:hiddenFill>
            </a:ext>
          </a:extLst>
        </p:spPr>
      </p:pic>
      <p:pic>
        <p:nvPicPr>
          <p:cNvPr id="465981" name="Picture 61" descr="map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32138" y="5013325"/>
            <a:ext cx="2736850"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5982" name="Picture 62" descr="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2138" y="5732463"/>
            <a:ext cx="2735262" cy="652462"/>
          </a:xfrm>
          <a:prstGeom prst="rect">
            <a:avLst/>
          </a:prstGeom>
          <a:noFill/>
          <a:extLst>
            <a:ext uri="{909E8E84-426E-40DD-AFC4-6F175D3DCCD1}">
              <a14:hiddenFill xmlns:a14="http://schemas.microsoft.com/office/drawing/2010/main">
                <a:solidFill>
                  <a:srgbClr val="FFFFFF"/>
                </a:solidFill>
              </a14:hiddenFill>
            </a:ext>
          </a:extLst>
        </p:spPr>
      </p:pic>
      <p:pic>
        <p:nvPicPr>
          <p:cNvPr id="465983" name="Picture 63" descr="map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84888" y="5013325"/>
            <a:ext cx="2736850"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5984" name="Picture 64" descr="b"/>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1713" y="5741988"/>
            <a:ext cx="2736850" cy="649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093442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65923">
                                            <p:txEl>
                                              <p:pRg st="0" end="0"/>
                                            </p:txEl>
                                          </p:spTgt>
                                        </p:tgtEl>
                                        <p:attrNameLst>
                                          <p:attrName>style.visibility</p:attrName>
                                        </p:attrNameLst>
                                      </p:cBhvr>
                                      <p:to>
                                        <p:strVal val="visible"/>
                                      </p:to>
                                    </p:set>
                                    <p:animEffect transition="in" filter="blinds(horizontal)">
                                      <p:cBhvr>
                                        <p:cTn id="7" dur="500"/>
                                        <p:tgtEl>
                                          <p:spTgt spid="4659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465924"/>
                                        </p:tgtEl>
                                        <p:attrNameLst>
                                          <p:attrName>style.visibility</p:attrName>
                                        </p:attrNameLst>
                                      </p:cBhvr>
                                      <p:to>
                                        <p:strVal val="visible"/>
                                      </p:to>
                                    </p:set>
                                    <p:animEffect transition="in" filter="checkerboard(across)">
                                      <p:cBhvr>
                                        <p:cTn id="12" dur="500"/>
                                        <p:tgtEl>
                                          <p:spTgt spid="46592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65979"/>
                                        </p:tgtEl>
                                        <p:attrNameLst>
                                          <p:attrName>style.visibility</p:attrName>
                                        </p:attrNameLst>
                                      </p:cBhvr>
                                      <p:to>
                                        <p:strVal val="visible"/>
                                      </p:to>
                                    </p:set>
                                    <p:animEffect transition="in" filter="blinds(horizontal)">
                                      <p:cBhvr>
                                        <p:cTn id="17" dur="500"/>
                                        <p:tgtEl>
                                          <p:spTgt spid="465979"/>
                                        </p:tgtEl>
                                      </p:cBhvr>
                                    </p:animEffect>
                                  </p:childTnLst>
                                </p:cTn>
                              </p:par>
                              <p:par>
                                <p:cTn id="18" presetID="3" presetClass="entr" presetSubtype="10" fill="hold" nodeType="withEffect">
                                  <p:stCondLst>
                                    <p:cond delay="0"/>
                                  </p:stCondLst>
                                  <p:childTnLst>
                                    <p:set>
                                      <p:cBhvr>
                                        <p:cTn id="19" dur="1" fill="hold">
                                          <p:stCondLst>
                                            <p:cond delay="0"/>
                                          </p:stCondLst>
                                        </p:cTn>
                                        <p:tgtEl>
                                          <p:spTgt spid="465980"/>
                                        </p:tgtEl>
                                        <p:attrNameLst>
                                          <p:attrName>style.visibility</p:attrName>
                                        </p:attrNameLst>
                                      </p:cBhvr>
                                      <p:to>
                                        <p:strVal val="visible"/>
                                      </p:to>
                                    </p:set>
                                    <p:animEffect transition="in" filter="blinds(horizontal)">
                                      <p:cBhvr>
                                        <p:cTn id="20" dur="500"/>
                                        <p:tgtEl>
                                          <p:spTgt spid="46598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5" presetClass="entr" presetSubtype="10" fill="hold" nodeType="clickEffect">
                                  <p:stCondLst>
                                    <p:cond delay="0"/>
                                  </p:stCondLst>
                                  <p:childTnLst>
                                    <p:set>
                                      <p:cBhvr>
                                        <p:cTn id="24" dur="1" fill="hold">
                                          <p:stCondLst>
                                            <p:cond delay="0"/>
                                          </p:stCondLst>
                                        </p:cTn>
                                        <p:tgtEl>
                                          <p:spTgt spid="465942"/>
                                        </p:tgtEl>
                                        <p:attrNameLst>
                                          <p:attrName>style.visibility</p:attrName>
                                        </p:attrNameLst>
                                      </p:cBhvr>
                                      <p:to>
                                        <p:strVal val="visible"/>
                                      </p:to>
                                    </p:set>
                                    <p:animEffect transition="in" filter="checkerboard(across)">
                                      <p:cBhvr>
                                        <p:cTn id="25" dur="500"/>
                                        <p:tgtEl>
                                          <p:spTgt spid="46594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3" presetClass="entr" presetSubtype="10" fill="hold" nodeType="clickEffect">
                                  <p:stCondLst>
                                    <p:cond delay="0"/>
                                  </p:stCondLst>
                                  <p:childTnLst>
                                    <p:set>
                                      <p:cBhvr>
                                        <p:cTn id="29" dur="1" fill="hold">
                                          <p:stCondLst>
                                            <p:cond delay="0"/>
                                          </p:stCondLst>
                                        </p:cTn>
                                        <p:tgtEl>
                                          <p:spTgt spid="465981"/>
                                        </p:tgtEl>
                                        <p:attrNameLst>
                                          <p:attrName>style.visibility</p:attrName>
                                        </p:attrNameLst>
                                      </p:cBhvr>
                                      <p:to>
                                        <p:strVal val="visible"/>
                                      </p:to>
                                    </p:set>
                                    <p:animEffect transition="in" filter="blinds(horizontal)">
                                      <p:cBhvr>
                                        <p:cTn id="30" dur="500"/>
                                        <p:tgtEl>
                                          <p:spTgt spid="465981"/>
                                        </p:tgtEl>
                                      </p:cBhvr>
                                    </p:animEffect>
                                  </p:childTnLst>
                                </p:cTn>
                              </p:par>
                              <p:par>
                                <p:cTn id="31" presetID="3" presetClass="entr" presetSubtype="10" fill="hold" nodeType="withEffect">
                                  <p:stCondLst>
                                    <p:cond delay="0"/>
                                  </p:stCondLst>
                                  <p:childTnLst>
                                    <p:set>
                                      <p:cBhvr>
                                        <p:cTn id="32" dur="1" fill="hold">
                                          <p:stCondLst>
                                            <p:cond delay="0"/>
                                          </p:stCondLst>
                                        </p:cTn>
                                        <p:tgtEl>
                                          <p:spTgt spid="465982"/>
                                        </p:tgtEl>
                                        <p:attrNameLst>
                                          <p:attrName>style.visibility</p:attrName>
                                        </p:attrNameLst>
                                      </p:cBhvr>
                                      <p:to>
                                        <p:strVal val="visible"/>
                                      </p:to>
                                    </p:set>
                                    <p:animEffect transition="in" filter="blinds(horizontal)">
                                      <p:cBhvr>
                                        <p:cTn id="33" dur="500"/>
                                        <p:tgtEl>
                                          <p:spTgt spid="465982"/>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5" presetClass="entr" presetSubtype="10" fill="hold" nodeType="clickEffect">
                                  <p:stCondLst>
                                    <p:cond delay="0"/>
                                  </p:stCondLst>
                                  <p:childTnLst>
                                    <p:set>
                                      <p:cBhvr>
                                        <p:cTn id="37" dur="1" fill="hold">
                                          <p:stCondLst>
                                            <p:cond delay="0"/>
                                          </p:stCondLst>
                                        </p:cTn>
                                        <p:tgtEl>
                                          <p:spTgt spid="465961"/>
                                        </p:tgtEl>
                                        <p:attrNameLst>
                                          <p:attrName>style.visibility</p:attrName>
                                        </p:attrNameLst>
                                      </p:cBhvr>
                                      <p:to>
                                        <p:strVal val="visible"/>
                                      </p:to>
                                    </p:set>
                                    <p:animEffect transition="in" filter="checkerboard(across)">
                                      <p:cBhvr>
                                        <p:cTn id="38" dur="500"/>
                                        <p:tgtEl>
                                          <p:spTgt spid="465961"/>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 presetClass="entr" presetSubtype="10" fill="hold" nodeType="clickEffect">
                                  <p:stCondLst>
                                    <p:cond delay="0"/>
                                  </p:stCondLst>
                                  <p:childTnLst>
                                    <p:set>
                                      <p:cBhvr>
                                        <p:cTn id="42" dur="1" fill="hold">
                                          <p:stCondLst>
                                            <p:cond delay="0"/>
                                          </p:stCondLst>
                                        </p:cTn>
                                        <p:tgtEl>
                                          <p:spTgt spid="465983"/>
                                        </p:tgtEl>
                                        <p:attrNameLst>
                                          <p:attrName>style.visibility</p:attrName>
                                        </p:attrNameLst>
                                      </p:cBhvr>
                                      <p:to>
                                        <p:strVal val="visible"/>
                                      </p:to>
                                    </p:set>
                                    <p:animEffect transition="in" filter="blinds(horizontal)">
                                      <p:cBhvr>
                                        <p:cTn id="43" dur="500"/>
                                        <p:tgtEl>
                                          <p:spTgt spid="465983"/>
                                        </p:tgtEl>
                                      </p:cBhvr>
                                    </p:animEffect>
                                  </p:childTnLst>
                                </p:cTn>
                              </p:par>
                              <p:par>
                                <p:cTn id="44" presetID="3" presetClass="entr" presetSubtype="10" fill="hold" nodeType="withEffect">
                                  <p:stCondLst>
                                    <p:cond delay="0"/>
                                  </p:stCondLst>
                                  <p:childTnLst>
                                    <p:set>
                                      <p:cBhvr>
                                        <p:cTn id="45" dur="1" fill="hold">
                                          <p:stCondLst>
                                            <p:cond delay="0"/>
                                          </p:stCondLst>
                                        </p:cTn>
                                        <p:tgtEl>
                                          <p:spTgt spid="465984"/>
                                        </p:tgtEl>
                                        <p:attrNameLst>
                                          <p:attrName>style.visibility</p:attrName>
                                        </p:attrNameLst>
                                      </p:cBhvr>
                                      <p:to>
                                        <p:strVal val="visible"/>
                                      </p:to>
                                    </p:set>
                                    <p:animEffect transition="in" filter="blinds(horizontal)">
                                      <p:cBhvr>
                                        <p:cTn id="46" dur="500"/>
                                        <p:tgtEl>
                                          <p:spTgt spid="4659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592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p:cNvSpPr>
            <a:spLocks noGrp="1" noChangeArrowheads="1"/>
          </p:cNvSpPr>
          <p:nvPr>
            <p:ph type="title"/>
          </p:nvPr>
        </p:nvSpPr>
        <p:spPr/>
        <p:txBody>
          <a:bodyPr/>
          <a:lstStyle/>
          <a:p>
            <a:pPr algn="ctr"/>
            <a:r>
              <a:rPr lang="zh-CN" altLang="en-US" sz="3600">
                <a:solidFill>
                  <a:srgbClr val="FFCC99"/>
                </a:solidFill>
                <a:latin typeface="黑体" pitchFamily="2" charset="-122"/>
                <a:ea typeface="黑体" pitchFamily="2" charset="-122"/>
              </a:rPr>
              <a:t>基于灰度变换的伪彩色方法</a:t>
            </a:r>
            <a:br>
              <a:rPr lang="zh-CN" altLang="en-US" sz="3600">
                <a:solidFill>
                  <a:srgbClr val="FFCC99"/>
                </a:solidFill>
                <a:latin typeface="黑体" pitchFamily="2" charset="-122"/>
                <a:ea typeface="黑体" pitchFamily="2" charset="-122"/>
              </a:rPr>
            </a:br>
            <a:r>
              <a:rPr lang="zh-CN" altLang="en-US" sz="3600">
                <a:solidFill>
                  <a:srgbClr val="FFCC99"/>
                </a:solidFill>
                <a:latin typeface="黑体" pitchFamily="2" charset="-122"/>
                <a:ea typeface="黑体" pitchFamily="2" charset="-122"/>
              </a:rPr>
              <a:t>                    </a:t>
            </a:r>
            <a:r>
              <a:rPr lang="en-US" altLang="zh-CN" sz="3600">
                <a:solidFill>
                  <a:srgbClr val="FFCC99"/>
                </a:solidFill>
                <a:latin typeface="黑体" pitchFamily="2" charset="-122"/>
                <a:ea typeface="黑体" pitchFamily="2" charset="-122"/>
              </a:rPr>
              <a:t>—— </a:t>
            </a:r>
            <a:r>
              <a:rPr lang="zh-CN" altLang="en-US" sz="3600">
                <a:solidFill>
                  <a:srgbClr val="FFCC99"/>
                </a:solidFill>
                <a:latin typeface="黑体" pitchFamily="2" charset="-122"/>
                <a:ea typeface="黑体" pitchFamily="2" charset="-122"/>
              </a:rPr>
              <a:t>影射关系</a:t>
            </a:r>
          </a:p>
        </p:txBody>
      </p:sp>
      <p:sp>
        <p:nvSpPr>
          <p:cNvPr id="378883" name="Rectangle 3"/>
          <p:cNvSpPr>
            <a:spLocks noGrp="1" noChangeArrowheads="1"/>
          </p:cNvSpPr>
          <p:nvPr>
            <p:ph type="body" sz="half" idx="1"/>
          </p:nvPr>
        </p:nvSpPr>
        <p:spPr>
          <a:xfrm>
            <a:off x="468313" y="1700213"/>
            <a:ext cx="8135937" cy="1800225"/>
          </a:xfrm>
        </p:spPr>
        <p:txBody>
          <a:bodyPr/>
          <a:lstStyle/>
          <a:p>
            <a:r>
              <a:rPr lang="zh-CN" altLang="en-US" sz="2800" b="1">
                <a:effectLst/>
                <a:ea typeface="华文细黑" pitchFamily="2" charset="-122"/>
              </a:rPr>
              <a:t>按照前面的影射关系，最终可以获得灰度与彩色的对应关系如下图所示。</a:t>
            </a:r>
          </a:p>
          <a:p>
            <a:r>
              <a:rPr lang="zh-CN" altLang="en-US" sz="2800" b="1">
                <a:effectLst/>
                <a:ea typeface="华文细黑" pitchFamily="2" charset="-122"/>
              </a:rPr>
              <a:t>可以看到，经过综合之后，颜色与光照强度相关。</a:t>
            </a:r>
          </a:p>
        </p:txBody>
      </p:sp>
      <p:pic>
        <p:nvPicPr>
          <p:cNvPr id="378968" name="Picture 88" descr="map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650" y="3933825"/>
            <a:ext cx="7197725" cy="539750"/>
          </a:xfrm>
          <a:prstGeom prst="rect">
            <a:avLst/>
          </a:prstGeom>
          <a:noFill/>
          <a:extLst>
            <a:ext uri="{909E8E84-426E-40DD-AFC4-6F175D3DCCD1}">
              <a14:hiddenFill xmlns:a14="http://schemas.microsoft.com/office/drawing/2010/main">
                <a:solidFill>
                  <a:srgbClr val="FFFFFF"/>
                </a:solidFill>
              </a14:hiddenFill>
            </a:ext>
          </a:extLst>
        </p:spPr>
      </p:pic>
      <p:pic>
        <p:nvPicPr>
          <p:cNvPr id="378970" name="Picture 90" descr="rgb"/>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4581525"/>
            <a:ext cx="7197725" cy="539750"/>
          </a:xfrm>
          <a:prstGeom prst="rect">
            <a:avLst/>
          </a:prstGeom>
          <a:noFill/>
          <a:extLst>
            <a:ext uri="{909E8E84-426E-40DD-AFC4-6F175D3DCCD1}">
              <a14:hiddenFill xmlns:a14="http://schemas.microsoft.com/office/drawing/2010/main">
                <a:solidFill>
                  <a:srgbClr val="FFFFFF"/>
                </a:solidFill>
              </a14:hiddenFill>
            </a:ext>
          </a:extLst>
        </p:spPr>
      </p:pic>
      <p:sp>
        <p:nvSpPr>
          <p:cNvPr id="378973" name="Text Box 93"/>
          <p:cNvSpPr txBox="1">
            <a:spLocks noChangeArrowheads="1"/>
          </p:cNvSpPr>
          <p:nvPr/>
        </p:nvSpPr>
        <p:spPr bwMode="auto">
          <a:xfrm>
            <a:off x="6588125" y="5734050"/>
            <a:ext cx="1800225" cy="557213"/>
          </a:xfrm>
          <a:prstGeom prst="rect">
            <a:avLst/>
          </a:prstGeom>
          <a:noFill/>
          <a:ln w="38100" cmpd="dbl">
            <a:solidFill>
              <a:srgbClr val="FF7C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dirty="0">
                <a:ea typeface="华文细黑" pitchFamily="2" charset="-122"/>
                <a:hlinkClick r:id="rId5" action="ppaction://hlinksldjump"/>
              </a:rPr>
              <a:t>演示示例</a:t>
            </a:r>
            <a:endParaRPr lang="zh-CN" altLang="en-US" sz="2800" b="1" dirty="0">
              <a:ea typeface="华文细黑" pitchFamily="2" charset="-122"/>
            </a:endParaRPr>
          </a:p>
        </p:txBody>
      </p:sp>
    </p:spTree>
    <p:extLst>
      <p:ext uri="{BB962C8B-B14F-4D97-AF65-F5344CB8AC3E}">
        <p14:creationId xmlns:p14="http://schemas.microsoft.com/office/powerpoint/2010/main" val="234628028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78883">
                                            <p:txEl>
                                              <p:pRg st="0" end="0"/>
                                            </p:txEl>
                                          </p:spTgt>
                                        </p:tgtEl>
                                        <p:attrNameLst>
                                          <p:attrName>style.visibility</p:attrName>
                                        </p:attrNameLst>
                                      </p:cBhvr>
                                      <p:to>
                                        <p:strVal val="visible"/>
                                      </p:to>
                                    </p:set>
                                    <p:animEffect transition="in" filter="blinds(horizontal)">
                                      <p:cBhvr>
                                        <p:cTn id="7" dur="500"/>
                                        <p:tgtEl>
                                          <p:spTgt spid="37888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8883">
                                            <p:txEl>
                                              <p:pRg st="1" end="1"/>
                                            </p:txEl>
                                          </p:spTgt>
                                        </p:tgtEl>
                                        <p:attrNameLst>
                                          <p:attrName>style.visibility</p:attrName>
                                        </p:attrNameLst>
                                      </p:cBhvr>
                                      <p:to>
                                        <p:strVal val="visible"/>
                                      </p:to>
                                    </p:set>
                                    <p:animEffect transition="in" filter="blinds(horizontal)">
                                      <p:cBhvr>
                                        <p:cTn id="12" dur="500"/>
                                        <p:tgtEl>
                                          <p:spTgt spid="37888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78968"/>
                                        </p:tgtEl>
                                        <p:attrNameLst>
                                          <p:attrName>style.visibility</p:attrName>
                                        </p:attrNameLst>
                                      </p:cBhvr>
                                      <p:to>
                                        <p:strVal val="visible"/>
                                      </p:to>
                                    </p:set>
                                    <p:animEffect transition="in" filter="blinds(horizontal)">
                                      <p:cBhvr>
                                        <p:cTn id="17" dur="500"/>
                                        <p:tgtEl>
                                          <p:spTgt spid="37896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78970"/>
                                        </p:tgtEl>
                                        <p:attrNameLst>
                                          <p:attrName>style.visibility</p:attrName>
                                        </p:attrNameLst>
                                      </p:cBhvr>
                                      <p:to>
                                        <p:strVal val="visible"/>
                                      </p:to>
                                    </p:set>
                                    <p:animEffect transition="in" filter="blinds(horizontal)">
                                      <p:cBhvr>
                                        <p:cTn id="22" dur="500"/>
                                        <p:tgtEl>
                                          <p:spTgt spid="3789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88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p:nvPr>
        </p:nvSpPr>
        <p:spPr>
          <a:xfrm>
            <a:off x="323850" y="620713"/>
            <a:ext cx="7778750" cy="614362"/>
          </a:xfrm>
        </p:spPr>
        <p:txBody>
          <a:bodyPr/>
          <a:lstStyle/>
          <a:p>
            <a:pPr algn="ctr"/>
            <a:r>
              <a:rPr lang="zh-CN" altLang="en-US" sz="3600">
                <a:solidFill>
                  <a:srgbClr val="FFCC99"/>
                </a:solidFill>
                <a:latin typeface="黑体" pitchFamily="2" charset="-122"/>
                <a:ea typeface="黑体" pitchFamily="2" charset="-122"/>
              </a:rPr>
              <a:t>基于灰度变换的伪彩色效果示例</a:t>
            </a:r>
          </a:p>
        </p:txBody>
      </p:sp>
      <p:pic>
        <p:nvPicPr>
          <p:cNvPr id="223236" name="Picture 4" descr="第3章图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916113"/>
            <a:ext cx="4318000" cy="3238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223237" name="Picture 5" descr="第3章图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916113"/>
            <a:ext cx="4318000" cy="32385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16767"/>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223236"/>
                                        </p:tgtEl>
                                        <p:attrNameLst>
                                          <p:attrName>style.visibility</p:attrName>
                                        </p:attrNameLst>
                                      </p:cBhvr>
                                      <p:to>
                                        <p:strVal val="visible"/>
                                      </p:to>
                                    </p:set>
                                    <p:animEffect transition="in" filter="checkerboard(across)">
                                      <p:cBhvr>
                                        <p:cTn id="7" dur="500"/>
                                        <p:tgtEl>
                                          <p:spTgt spid="22323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23237"/>
                                        </p:tgtEl>
                                        <p:attrNameLst>
                                          <p:attrName>style.visibility</p:attrName>
                                        </p:attrNameLst>
                                      </p:cBhvr>
                                      <p:to>
                                        <p:strVal val="visible"/>
                                      </p:to>
                                    </p:set>
                                    <p:animEffect transition="in" filter="box(in)">
                                      <p:cBhvr>
                                        <p:cTn id="12" dur="500"/>
                                        <p:tgtEl>
                                          <p:spTgt spid="2232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p:cNvSpPr>
            <a:spLocks noGrp="1" noChangeArrowheads="1"/>
          </p:cNvSpPr>
          <p:nvPr>
            <p:ph type="title"/>
          </p:nvPr>
        </p:nvSpPr>
        <p:spPr/>
        <p:txBody>
          <a:bodyPr/>
          <a:lstStyle/>
          <a:p>
            <a:pPr algn="ctr"/>
            <a:r>
              <a:rPr lang="zh-CN" altLang="en-US" sz="3600">
                <a:solidFill>
                  <a:srgbClr val="FFCC99"/>
                </a:solidFill>
                <a:latin typeface="黑体" pitchFamily="2" charset="-122"/>
                <a:ea typeface="黑体" pitchFamily="2" charset="-122"/>
              </a:rPr>
              <a:t>基于灰度调色板的伪彩色方法</a:t>
            </a:r>
            <a:br>
              <a:rPr lang="zh-CN" altLang="en-US" sz="3600">
                <a:solidFill>
                  <a:srgbClr val="FFCC99"/>
                </a:solidFill>
                <a:latin typeface="黑体" pitchFamily="2" charset="-122"/>
                <a:ea typeface="黑体" pitchFamily="2" charset="-122"/>
              </a:rPr>
            </a:br>
            <a:r>
              <a:rPr lang="zh-CN" altLang="en-US" sz="3600">
                <a:solidFill>
                  <a:srgbClr val="FFCC99"/>
                </a:solidFill>
                <a:latin typeface="黑体" pitchFamily="2" charset="-122"/>
                <a:ea typeface="黑体" pitchFamily="2" charset="-122"/>
              </a:rPr>
              <a:t>                    </a:t>
            </a:r>
            <a:r>
              <a:rPr lang="en-US" altLang="zh-CN" sz="3600">
                <a:solidFill>
                  <a:srgbClr val="FFCC99"/>
                </a:solidFill>
                <a:latin typeface="黑体" pitchFamily="2" charset="-122"/>
                <a:ea typeface="黑体" pitchFamily="2" charset="-122"/>
              </a:rPr>
              <a:t>—— </a:t>
            </a:r>
            <a:r>
              <a:rPr lang="zh-CN" altLang="en-US" sz="3600">
                <a:solidFill>
                  <a:srgbClr val="FFCC99"/>
                </a:solidFill>
                <a:latin typeface="黑体" pitchFamily="2" charset="-122"/>
                <a:ea typeface="黑体" pitchFamily="2" charset="-122"/>
              </a:rPr>
              <a:t>基本原理</a:t>
            </a:r>
          </a:p>
        </p:txBody>
      </p:sp>
      <p:graphicFrame>
        <p:nvGraphicFramePr>
          <p:cNvPr id="436263" name="Group 39"/>
          <p:cNvGraphicFramePr>
            <a:graphicFrameLocks noGrp="1"/>
          </p:cNvGraphicFramePr>
          <p:nvPr>
            <p:ph idx="1"/>
          </p:nvPr>
        </p:nvGraphicFramePr>
        <p:xfrm>
          <a:off x="3492500" y="3716338"/>
          <a:ext cx="4379913" cy="2671128"/>
        </p:xfrm>
        <a:graphic>
          <a:graphicData uri="http://schemas.openxmlformats.org/drawingml/2006/table">
            <a:tbl>
              <a:tblPr/>
              <a:tblGrid>
                <a:gridCol w="1093788">
                  <a:extLst>
                    <a:ext uri="{9D8B030D-6E8A-4147-A177-3AD203B41FA5}">
                      <a16:colId xmlns:a16="http://schemas.microsoft.com/office/drawing/2014/main" xmlns="" val="20000"/>
                    </a:ext>
                  </a:extLst>
                </a:gridCol>
                <a:gridCol w="1096962">
                  <a:extLst>
                    <a:ext uri="{9D8B030D-6E8A-4147-A177-3AD203B41FA5}">
                      <a16:colId xmlns:a16="http://schemas.microsoft.com/office/drawing/2014/main" xmlns="" val="20001"/>
                    </a:ext>
                  </a:extLst>
                </a:gridCol>
                <a:gridCol w="1095375">
                  <a:extLst>
                    <a:ext uri="{9D8B030D-6E8A-4147-A177-3AD203B41FA5}">
                      <a16:colId xmlns:a16="http://schemas.microsoft.com/office/drawing/2014/main" xmlns="" val="20002"/>
                    </a:ext>
                  </a:extLst>
                </a:gridCol>
                <a:gridCol w="1093788">
                  <a:extLst>
                    <a:ext uri="{9D8B030D-6E8A-4147-A177-3AD203B41FA5}">
                      <a16:colId xmlns:a16="http://schemas.microsoft.com/office/drawing/2014/main" xmlns="" val="20003"/>
                    </a:ext>
                  </a:extLst>
                </a:gridCol>
              </a:tblGrid>
              <a:tr h="5984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zh-CN" altLang="en-US" sz="2000" b="1" i="0" u="none" strike="noStrike" cap="none" normalizeH="0" baseline="0">
                          <a:ln>
                            <a:noFill/>
                          </a:ln>
                          <a:solidFill>
                            <a:schemeClr val="tx1"/>
                          </a:solidFill>
                          <a:effectLst/>
                          <a:latin typeface="Arial" charset="0"/>
                          <a:ea typeface="华文细黑" pitchFamily="2" charset="-122"/>
                        </a:rPr>
                        <a:t>索引值</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宋体" charset="-122"/>
                        </a:rPr>
                        <a:t>    R</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宋体" charset="-122"/>
                        </a:rPr>
                        <a:t>   G</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宋体" charset="-122"/>
                        </a:rPr>
                        <a:t>   B</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0"/>
                  </a:ext>
                </a:extLst>
              </a:tr>
              <a:tr h="4318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宋体" charset="-122"/>
                        </a:rPr>
                        <a:t>   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宋体" charset="-122"/>
                        </a:rPr>
                        <a:t>   R</a:t>
                      </a:r>
                      <a:r>
                        <a:rPr kumimoji="0" lang="en-US" altLang="zh-CN" sz="2000" b="0" i="0" u="none" strike="noStrike" cap="none" normalizeH="0" baseline="0">
                          <a:ln>
                            <a:noFill/>
                          </a:ln>
                          <a:solidFill>
                            <a:schemeClr val="tx1"/>
                          </a:solidFill>
                          <a:effectLst/>
                          <a:latin typeface="Arial" charset="0"/>
                          <a:ea typeface="宋体"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宋体" charset="-122"/>
                        </a:rPr>
                        <a:t>   G</a:t>
                      </a:r>
                      <a:r>
                        <a:rPr kumimoji="0" lang="en-US" altLang="zh-CN" sz="2000" b="0" i="0" u="none" strike="noStrike" cap="none" normalizeH="0" baseline="0">
                          <a:ln>
                            <a:noFill/>
                          </a:ln>
                          <a:solidFill>
                            <a:schemeClr val="tx1"/>
                          </a:solidFill>
                          <a:effectLst/>
                          <a:latin typeface="Arial" charset="0"/>
                          <a:ea typeface="宋体" charset="-122"/>
                        </a:rPr>
                        <a:t>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宋体" charset="-122"/>
                        </a:rPr>
                        <a:t>   B</a:t>
                      </a:r>
                      <a:r>
                        <a:rPr kumimoji="0" lang="en-US" altLang="zh-CN" sz="2000" b="0" i="0" u="none" strike="noStrike" cap="none" normalizeH="0" baseline="0">
                          <a:ln>
                            <a:noFill/>
                          </a:ln>
                          <a:solidFill>
                            <a:schemeClr val="tx1"/>
                          </a:solidFill>
                          <a:effectLst/>
                          <a:latin typeface="Arial" charset="0"/>
                          <a:ea typeface="宋体" charset="-122"/>
                        </a:rPr>
                        <a:t>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33CC"/>
                    </a:solidFill>
                  </a:tcPr>
                </a:tc>
                <a:extLst>
                  <a:ext uri="{0D108BD9-81ED-4DB2-BD59-A6C34878D82A}">
                    <a16:rowId xmlns:a16="http://schemas.microsoft.com/office/drawing/2014/main" xmlns="" val="10001"/>
                  </a:ext>
                </a:extLst>
              </a:tr>
              <a:tr h="4191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宋体" charset="-122"/>
                        </a:rPr>
                        <a:t>   2</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宋体" charset="-122"/>
                        </a:rPr>
                        <a:t>   R</a:t>
                      </a:r>
                      <a:r>
                        <a:rPr kumimoji="0" lang="en-US" altLang="zh-CN" sz="2000" b="0" i="0" u="none" strike="noStrike" cap="none" normalizeH="0" baseline="0">
                          <a:ln>
                            <a:noFill/>
                          </a:ln>
                          <a:solidFill>
                            <a:schemeClr val="tx1"/>
                          </a:solidFill>
                          <a:effectLst/>
                          <a:latin typeface="Arial" charset="0"/>
                          <a:ea typeface="宋体" charset="-122"/>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3F3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宋体" charset="-122"/>
                        </a:rPr>
                        <a:t>   G</a:t>
                      </a:r>
                      <a:r>
                        <a:rPr kumimoji="0" lang="en-US" altLang="zh-CN" sz="2000" b="0" i="0" u="none" strike="noStrike" cap="none" normalizeH="0" baseline="0">
                          <a:ln>
                            <a:noFill/>
                          </a:ln>
                          <a:solidFill>
                            <a:schemeClr val="tx1"/>
                          </a:solidFill>
                          <a:effectLst/>
                          <a:latin typeface="Arial" charset="0"/>
                          <a:ea typeface="宋体" charset="-122"/>
                        </a:rPr>
                        <a:t>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宋体" charset="-122"/>
                        </a:rPr>
                        <a:t>   B</a:t>
                      </a:r>
                      <a:r>
                        <a:rPr kumimoji="0" lang="en-US" altLang="zh-CN" sz="2000" b="0" i="0" u="none" strike="noStrike" cap="none" normalizeH="0" baseline="0">
                          <a:ln>
                            <a:noFill/>
                          </a:ln>
                          <a:solidFill>
                            <a:schemeClr val="tx1"/>
                          </a:solidFill>
                          <a:effectLst/>
                          <a:latin typeface="Arial" charset="0"/>
                          <a:ea typeface="宋体" charset="-122"/>
                        </a:rPr>
                        <a:t>2</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99FF"/>
                    </a:solidFill>
                  </a:tcPr>
                </a:tc>
                <a:extLst>
                  <a:ext uri="{0D108BD9-81ED-4DB2-BD59-A6C34878D82A}">
                    <a16:rowId xmlns:a16="http://schemas.microsoft.com/office/drawing/2014/main" xmlns="" val="10002"/>
                  </a:ext>
                </a:extLst>
              </a:tr>
              <a:tr h="3333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宋体" charset="-122"/>
                        </a:rPr>
                        <a:t>   </a:t>
                      </a:r>
                      <a:r>
                        <a:rPr kumimoji="0" lang="zh-CN" altLang="en-US" sz="2800" b="0" i="0" u="none" strike="noStrike" cap="none" normalizeH="0" baseline="0">
                          <a:ln>
                            <a:noFill/>
                          </a:ln>
                          <a:solidFill>
                            <a:schemeClr val="tx1"/>
                          </a:solidFill>
                          <a:effectLst/>
                          <a:latin typeface="Arial" charset="0"/>
                          <a:ea typeface="宋体" charset="-12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宋体" charset="-122"/>
                        </a:rPr>
                        <a:t>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宋体" charset="-122"/>
                        </a:rPr>
                        <a:t>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宋体" charset="-122"/>
                        </a:rPr>
                        <a:t>    :</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635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宋体" charset="-122"/>
                        </a:rPr>
                        <a:t>   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宋体" charset="-122"/>
                        </a:rPr>
                        <a:t>   </a:t>
                      </a:r>
                      <a:r>
                        <a:rPr kumimoji="0" lang="en-US" altLang="zh-CN" sz="2800" b="0" i="0" u="none" strike="noStrike" cap="none" normalizeH="0" baseline="0">
                          <a:ln>
                            <a:noFill/>
                          </a:ln>
                          <a:solidFill>
                            <a:schemeClr val="bg1"/>
                          </a:solidFill>
                          <a:effectLst/>
                          <a:latin typeface="Arial" charset="0"/>
                          <a:ea typeface="宋体" charset="-122"/>
                        </a:rPr>
                        <a:t>R</a:t>
                      </a:r>
                      <a:r>
                        <a:rPr kumimoji="0" lang="en-US" altLang="zh-CN" sz="2000" b="0" i="0" u="none" strike="noStrike" cap="none" normalizeH="0" baseline="0">
                          <a:ln>
                            <a:noFill/>
                          </a:ln>
                          <a:solidFill>
                            <a:schemeClr val="bg1"/>
                          </a:solidFill>
                          <a:effectLst/>
                          <a:latin typeface="Arial" charset="0"/>
                          <a:ea typeface="宋体" charset="-122"/>
                        </a:rPr>
                        <a:t>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9F89"/>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宋体" charset="-122"/>
                        </a:rPr>
                        <a:t>   </a:t>
                      </a:r>
                      <a:r>
                        <a:rPr kumimoji="0" lang="en-US" altLang="zh-CN" sz="2800" b="0" i="0" u="none" strike="noStrike" cap="none" normalizeH="0" baseline="0">
                          <a:ln>
                            <a:noFill/>
                          </a:ln>
                          <a:solidFill>
                            <a:schemeClr val="bg1"/>
                          </a:solidFill>
                          <a:effectLst/>
                          <a:latin typeface="Arial" charset="0"/>
                          <a:ea typeface="宋体" charset="-122"/>
                        </a:rPr>
                        <a:t>G</a:t>
                      </a:r>
                      <a:r>
                        <a:rPr kumimoji="0" lang="en-US" altLang="zh-CN" sz="2000" b="0" i="0" u="none" strike="noStrike" cap="none" normalizeH="0" baseline="0">
                          <a:ln>
                            <a:noFill/>
                          </a:ln>
                          <a:solidFill>
                            <a:schemeClr val="bg1"/>
                          </a:solidFill>
                          <a:effectLst/>
                          <a:latin typeface="Arial" charset="0"/>
                          <a:ea typeface="宋体" charset="-122"/>
                        </a:rPr>
                        <a:t>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DDFFDD"/>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2800" b="0" i="0" u="none" strike="noStrike" cap="none" normalizeH="0" baseline="0">
                          <a:ln>
                            <a:noFill/>
                          </a:ln>
                          <a:solidFill>
                            <a:schemeClr val="tx1"/>
                          </a:solidFill>
                          <a:effectLst/>
                          <a:latin typeface="Arial" charset="0"/>
                          <a:ea typeface="宋体" charset="-122"/>
                        </a:rPr>
                        <a:t>   </a:t>
                      </a:r>
                      <a:r>
                        <a:rPr kumimoji="0" lang="en-US" altLang="zh-CN" sz="2800" b="0" i="0" u="none" strike="noStrike" cap="none" normalizeH="0" baseline="0">
                          <a:ln>
                            <a:noFill/>
                          </a:ln>
                          <a:solidFill>
                            <a:schemeClr val="bg1"/>
                          </a:solidFill>
                          <a:effectLst/>
                          <a:latin typeface="Arial" charset="0"/>
                          <a:ea typeface="宋体" charset="-122"/>
                        </a:rPr>
                        <a:t>B</a:t>
                      </a:r>
                      <a:r>
                        <a:rPr kumimoji="0" lang="en-US" altLang="zh-CN" sz="2000" b="0" i="0" u="none" strike="noStrike" cap="none" normalizeH="0" baseline="0">
                          <a:ln>
                            <a:noFill/>
                          </a:ln>
                          <a:solidFill>
                            <a:schemeClr val="bg1"/>
                          </a:solidFill>
                          <a:effectLst/>
                          <a:latin typeface="Arial" charset="0"/>
                          <a:ea typeface="宋体" charset="-122"/>
                        </a:rPr>
                        <a:t>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8BC5FF"/>
                    </a:solidFill>
                  </a:tcPr>
                </a:tc>
                <a:extLst>
                  <a:ext uri="{0D108BD9-81ED-4DB2-BD59-A6C34878D82A}">
                    <a16:rowId xmlns:a16="http://schemas.microsoft.com/office/drawing/2014/main" xmlns="" val="10004"/>
                  </a:ext>
                </a:extLst>
              </a:tr>
            </a:tbl>
          </a:graphicData>
        </a:graphic>
      </p:graphicFrame>
      <p:sp>
        <p:nvSpPr>
          <p:cNvPr id="436265" name="Rectangle 41"/>
          <p:cNvSpPr>
            <a:spLocks noChangeArrowheads="1"/>
          </p:cNvSpPr>
          <p:nvPr/>
        </p:nvSpPr>
        <p:spPr bwMode="auto">
          <a:xfrm>
            <a:off x="468313" y="1700213"/>
            <a:ext cx="8207375"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130000"/>
              </a:lnSpc>
              <a:spcBef>
                <a:spcPct val="20000"/>
              </a:spcBef>
              <a:buClr>
                <a:schemeClr val="hlink"/>
              </a:buClr>
              <a:buSzPct val="90000"/>
              <a:buFont typeface="Wingdings" pitchFamily="2" charset="2"/>
              <a:buBlip>
                <a:blip r:embed="rId3"/>
              </a:buBlip>
            </a:pPr>
            <a:r>
              <a:rPr lang="zh-CN" altLang="en-US" sz="2800" b="1" dirty="0">
                <a:ea typeface="华文细黑" pitchFamily="2" charset="-122"/>
              </a:rPr>
              <a:t>按照位图文件的索引色模式，首先根据需要设计一个调色板。然后，将灰度值作为调色板的索引值，完成从灰度到彩色的影射。</a:t>
            </a:r>
          </a:p>
        </p:txBody>
      </p:sp>
      <p:sp>
        <p:nvSpPr>
          <p:cNvPr id="436266" name="Text Box 42"/>
          <p:cNvSpPr txBox="1">
            <a:spLocks noChangeArrowheads="1"/>
          </p:cNvSpPr>
          <p:nvPr/>
        </p:nvSpPr>
        <p:spPr bwMode="auto">
          <a:xfrm>
            <a:off x="1835150" y="4219575"/>
            <a:ext cx="647700" cy="1811338"/>
          </a:xfrm>
          <a:prstGeom prst="rect">
            <a:avLst/>
          </a:prstGeom>
          <a:noFill/>
          <a:ln w="9525">
            <a:solidFill>
              <a:srgbClr val="FF7C8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b="1">
                <a:ea typeface="华文细黑" pitchFamily="2" charset="-122"/>
              </a:rPr>
              <a:t>灰</a:t>
            </a:r>
          </a:p>
          <a:p>
            <a:pPr>
              <a:spcBef>
                <a:spcPct val="50000"/>
              </a:spcBef>
            </a:pPr>
            <a:r>
              <a:rPr lang="zh-CN" altLang="en-US" sz="2800" b="1">
                <a:ea typeface="华文细黑" pitchFamily="2" charset="-122"/>
              </a:rPr>
              <a:t>度</a:t>
            </a:r>
          </a:p>
          <a:p>
            <a:pPr>
              <a:spcBef>
                <a:spcPct val="50000"/>
              </a:spcBef>
            </a:pPr>
            <a:r>
              <a:rPr lang="zh-CN" altLang="en-US" sz="2800" b="1">
                <a:ea typeface="华文细黑" pitchFamily="2" charset="-122"/>
              </a:rPr>
              <a:t>值</a:t>
            </a:r>
          </a:p>
        </p:txBody>
      </p:sp>
      <p:sp>
        <p:nvSpPr>
          <p:cNvPr id="436267" name="Line 43"/>
          <p:cNvSpPr>
            <a:spLocks noChangeShapeType="1"/>
          </p:cNvSpPr>
          <p:nvPr/>
        </p:nvSpPr>
        <p:spPr bwMode="auto">
          <a:xfrm>
            <a:off x="2339975" y="4795838"/>
            <a:ext cx="1295400" cy="360362"/>
          </a:xfrm>
          <a:prstGeom prst="line">
            <a:avLst/>
          </a:prstGeom>
          <a:noFill/>
          <a:ln w="38100">
            <a:solidFill>
              <a:srgbClr val="FF7C8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72128055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6265">
                                            <p:txEl>
                                              <p:pRg st="0" end="0"/>
                                            </p:txEl>
                                          </p:spTgt>
                                        </p:tgtEl>
                                        <p:attrNameLst>
                                          <p:attrName>style.visibility</p:attrName>
                                        </p:attrNameLst>
                                      </p:cBhvr>
                                      <p:to>
                                        <p:strVal val="visible"/>
                                      </p:to>
                                    </p:set>
                                    <p:animEffect transition="in" filter="blinds(horizontal)">
                                      <p:cBhvr>
                                        <p:cTn id="7" dur="500"/>
                                        <p:tgtEl>
                                          <p:spTgt spid="43626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36266"/>
                                        </p:tgtEl>
                                        <p:attrNameLst>
                                          <p:attrName>style.visibility</p:attrName>
                                        </p:attrNameLst>
                                      </p:cBhvr>
                                      <p:to>
                                        <p:strVal val="visible"/>
                                      </p:to>
                                    </p:set>
                                    <p:animEffect transition="in" filter="blinds(horizontal)">
                                      <p:cBhvr>
                                        <p:cTn id="12" dur="500"/>
                                        <p:tgtEl>
                                          <p:spTgt spid="43626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36267"/>
                                        </p:tgtEl>
                                        <p:attrNameLst>
                                          <p:attrName>style.visibility</p:attrName>
                                        </p:attrNameLst>
                                      </p:cBhvr>
                                      <p:to>
                                        <p:strVal val="visible"/>
                                      </p:to>
                                    </p:set>
                                    <p:animEffect transition="in" filter="blinds(horizontal)">
                                      <p:cBhvr>
                                        <p:cTn id="17" dur="500"/>
                                        <p:tgtEl>
                                          <p:spTgt spid="43626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36263"/>
                                        </p:tgtEl>
                                        <p:attrNameLst>
                                          <p:attrName>style.visibility</p:attrName>
                                        </p:attrNameLst>
                                      </p:cBhvr>
                                      <p:to>
                                        <p:strVal val="visible"/>
                                      </p:to>
                                    </p:set>
                                    <p:animEffect transition="in" filter="blinds(horizontal)">
                                      <p:cBhvr>
                                        <p:cTn id="22" dur="500"/>
                                        <p:tgtEl>
                                          <p:spTgt spid="436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265" grpId="0" build="p"/>
      <p:bldP spid="436266" grpId="0" animBg="1"/>
      <p:bldP spid="43626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7250" name="Rectangle 2"/>
          <p:cNvSpPr>
            <a:spLocks noGrp="1" noChangeArrowheads="1"/>
          </p:cNvSpPr>
          <p:nvPr>
            <p:ph type="title"/>
          </p:nvPr>
        </p:nvSpPr>
        <p:spPr>
          <a:xfrm>
            <a:off x="395536" y="260648"/>
            <a:ext cx="8229600" cy="1143000"/>
          </a:xfrm>
        </p:spPr>
        <p:txBody>
          <a:bodyPr/>
          <a:lstStyle/>
          <a:p>
            <a:pPr algn="ctr"/>
            <a:r>
              <a:rPr lang="zh-CN" altLang="en-US" sz="3600" dirty="0">
                <a:solidFill>
                  <a:srgbClr val="FFCC99"/>
                </a:solidFill>
                <a:latin typeface="黑体" pitchFamily="2" charset="-122"/>
                <a:ea typeface="黑体" pitchFamily="2" charset="-122"/>
              </a:rPr>
              <a:t>基于灰度调色板的伪彩色方法</a:t>
            </a:r>
            <a:br>
              <a:rPr lang="zh-CN" altLang="en-US" sz="3600" dirty="0">
                <a:solidFill>
                  <a:srgbClr val="FFCC99"/>
                </a:solidFill>
                <a:latin typeface="黑体" pitchFamily="2" charset="-122"/>
                <a:ea typeface="黑体" pitchFamily="2" charset="-122"/>
              </a:rPr>
            </a:br>
            <a:r>
              <a:rPr lang="zh-CN" altLang="en-US" sz="3600" dirty="0">
                <a:solidFill>
                  <a:srgbClr val="FFCC99"/>
                </a:solidFill>
                <a:latin typeface="黑体" pitchFamily="2" charset="-122"/>
                <a:ea typeface="黑体" pitchFamily="2" charset="-122"/>
              </a:rPr>
              <a:t>                    </a:t>
            </a:r>
            <a:r>
              <a:rPr lang="en-US" altLang="zh-CN" sz="3600" dirty="0">
                <a:solidFill>
                  <a:srgbClr val="FFCC99"/>
                </a:solidFill>
                <a:latin typeface="黑体" pitchFamily="2" charset="-122"/>
                <a:ea typeface="黑体" pitchFamily="2" charset="-122"/>
              </a:rPr>
              <a:t>—— </a:t>
            </a:r>
            <a:r>
              <a:rPr lang="zh-CN" altLang="en-US" sz="3600" dirty="0">
                <a:solidFill>
                  <a:srgbClr val="FFCC99"/>
                </a:solidFill>
                <a:latin typeface="黑体" pitchFamily="2" charset="-122"/>
                <a:ea typeface="黑体" pitchFamily="2" charset="-122"/>
              </a:rPr>
              <a:t>影射关系</a:t>
            </a:r>
          </a:p>
        </p:txBody>
      </p:sp>
      <p:graphicFrame>
        <p:nvGraphicFramePr>
          <p:cNvPr id="437562" name="Group 314"/>
          <p:cNvGraphicFramePr>
            <a:graphicFrameLocks noGrp="1"/>
          </p:cNvGraphicFramePr>
          <p:nvPr>
            <p:ph idx="1"/>
          </p:nvPr>
        </p:nvGraphicFramePr>
        <p:xfrm>
          <a:off x="3132138" y="2852738"/>
          <a:ext cx="2886075" cy="2017714"/>
        </p:xfrm>
        <a:graphic>
          <a:graphicData uri="http://schemas.openxmlformats.org/drawingml/2006/table">
            <a:tbl>
              <a:tblPr/>
              <a:tblGrid>
                <a:gridCol w="720725">
                  <a:extLst>
                    <a:ext uri="{9D8B030D-6E8A-4147-A177-3AD203B41FA5}">
                      <a16:colId xmlns:a16="http://schemas.microsoft.com/office/drawing/2014/main" xmlns="" val="20000"/>
                    </a:ext>
                  </a:extLst>
                </a:gridCol>
                <a:gridCol w="723900">
                  <a:extLst>
                    <a:ext uri="{9D8B030D-6E8A-4147-A177-3AD203B41FA5}">
                      <a16:colId xmlns:a16="http://schemas.microsoft.com/office/drawing/2014/main" xmlns="" val="20001"/>
                    </a:ext>
                  </a:extLst>
                </a:gridCol>
                <a:gridCol w="720725">
                  <a:extLst>
                    <a:ext uri="{9D8B030D-6E8A-4147-A177-3AD203B41FA5}">
                      <a16:colId xmlns:a16="http://schemas.microsoft.com/office/drawing/2014/main" xmlns="" val="20002"/>
                    </a:ext>
                  </a:extLst>
                </a:gridCol>
                <a:gridCol w="720725">
                  <a:extLst>
                    <a:ext uri="{9D8B030D-6E8A-4147-A177-3AD203B41FA5}">
                      <a16:colId xmlns:a16="http://schemas.microsoft.com/office/drawing/2014/main" xmlns="" val="20003"/>
                    </a:ext>
                  </a:extLst>
                </a:gridCol>
              </a:tblGrid>
              <a:tr h="4524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zh-CN" altLang="en-US" sz="1200" b="1" i="0" u="none" strike="noStrike" cap="none" normalizeH="0" baseline="0">
                          <a:ln>
                            <a:noFill/>
                          </a:ln>
                          <a:solidFill>
                            <a:schemeClr val="tx1"/>
                          </a:solidFill>
                          <a:effectLst/>
                          <a:latin typeface="Arial" charset="0"/>
                          <a:ea typeface="华文细黑" pitchFamily="2" charset="-122"/>
                        </a:rPr>
                        <a:t>索引值</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tx1"/>
                          </a:solidFill>
                          <a:effectLst/>
                          <a:latin typeface="Arial" charset="0"/>
                          <a:ea typeface="宋体" charset="-122"/>
                        </a:rPr>
                        <a:t>    R</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tx1"/>
                          </a:solidFill>
                          <a:effectLst/>
                          <a:latin typeface="Arial" charset="0"/>
                          <a:ea typeface="宋体" charset="-122"/>
                        </a:rPr>
                        <a:t>   G</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tx1"/>
                          </a:solidFill>
                          <a:effectLst/>
                          <a:latin typeface="Arial" charset="0"/>
                          <a:ea typeface="宋体" charset="-122"/>
                        </a:rPr>
                        <a:t>   B</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0"/>
                  </a:ext>
                </a:extLst>
              </a:tr>
              <a:tr h="40481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tx1"/>
                          </a:solidFill>
                          <a:effectLst/>
                          <a:latin typeface="Arial" charset="0"/>
                          <a:ea typeface="宋体" charset="-122"/>
                        </a:rPr>
                        <a:t>   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bg1"/>
                          </a:solidFill>
                          <a:effectLst/>
                          <a:latin typeface="Arial" charset="0"/>
                          <a:ea typeface="宋体" charset="-122"/>
                        </a:rPr>
                        <a:t>   R1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bg1"/>
                          </a:solidFill>
                          <a:effectLst/>
                          <a:latin typeface="Arial" charset="0"/>
                          <a:ea typeface="宋体" charset="-122"/>
                        </a:rPr>
                        <a:t>   G1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bg1"/>
                          </a:solidFill>
                          <a:effectLst/>
                          <a:latin typeface="Arial" charset="0"/>
                          <a:ea typeface="宋体" charset="-122"/>
                        </a:rPr>
                        <a:t>   B1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33CC"/>
                    </a:solidFill>
                  </a:tcPr>
                </a:tc>
                <a:extLst>
                  <a:ext uri="{0D108BD9-81ED-4DB2-BD59-A6C34878D82A}">
                    <a16:rowId xmlns:a16="http://schemas.microsoft.com/office/drawing/2014/main" xmlns="" val="10001"/>
                  </a:ext>
                </a:extLst>
              </a:tr>
              <a:tr h="40640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tx1"/>
                          </a:solidFill>
                          <a:effectLst/>
                          <a:latin typeface="Arial" charset="0"/>
                          <a:ea typeface="宋体" charset="-122"/>
                        </a:rPr>
                        <a:t>   2</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bg1"/>
                          </a:solidFill>
                          <a:effectLst/>
                          <a:latin typeface="Arial" charset="0"/>
                          <a:ea typeface="宋体" charset="-122"/>
                        </a:rPr>
                        <a:t>   R2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3F3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bg1"/>
                          </a:solidFill>
                          <a:effectLst/>
                          <a:latin typeface="Arial" charset="0"/>
                          <a:ea typeface="宋体" charset="-122"/>
                        </a:rPr>
                        <a:t>   G2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8BFF8B"/>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bg1"/>
                          </a:solidFill>
                          <a:effectLst/>
                          <a:latin typeface="Arial" charset="0"/>
                          <a:ea typeface="宋体" charset="-122"/>
                        </a:rPr>
                        <a:t>   B2</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3399FF"/>
                    </a:solidFill>
                  </a:tcPr>
                </a:tc>
                <a:extLst>
                  <a:ext uri="{0D108BD9-81ED-4DB2-BD59-A6C34878D82A}">
                    <a16:rowId xmlns:a16="http://schemas.microsoft.com/office/drawing/2014/main" xmlns="" val="10002"/>
                  </a:ext>
                </a:extLst>
              </a:tr>
              <a:tr h="33337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tx1"/>
                          </a:solidFill>
                          <a:effectLst/>
                          <a:latin typeface="Arial" charset="0"/>
                          <a:ea typeface="宋体" charset="-122"/>
                        </a:rPr>
                        <a:t>   </a:t>
                      </a:r>
                      <a:r>
                        <a:rPr kumimoji="0" lang="zh-CN" altLang="en-US" sz="1200" b="1" i="0" u="none" strike="noStrike" cap="none" normalizeH="0" baseline="0">
                          <a:ln>
                            <a:noFill/>
                          </a:ln>
                          <a:solidFill>
                            <a:schemeClr val="tx1"/>
                          </a:solidFill>
                          <a:effectLst/>
                          <a:latin typeface="Arial" charset="0"/>
                          <a:ea typeface="宋体" charset="-12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tx1"/>
                          </a:solidFill>
                          <a:effectLst/>
                          <a:latin typeface="Arial" charset="0"/>
                          <a:ea typeface="宋体" charset="-122"/>
                        </a:rPr>
                        <a:t>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tx1"/>
                          </a:solidFill>
                          <a:effectLst/>
                          <a:latin typeface="Arial" charset="0"/>
                          <a:ea typeface="宋体" charset="-122"/>
                        </a:rPr>
                        <a:t>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tx1"/>
                          </a:solidFill>
                          <a:effectLst/>
                          <a:latin typeface="Arial" charset="0"/>
                          <a:ea typeface="宋体" charset="-122"/>
                        </a:rPr>
                        <a:t>    :</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42068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tx1"/>
                          </a:solidFill>
                          <a:effectLst/>
                          <a:latin typeface="Arial" charset="0"/>
                          <a:ea typeface="宋体" charset="-122"/>
                        </a:rPr>
                        <a:t>   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tx1"/>
                          </a:solidFill>
                          <a:effectLst/>
                          <a:latin typeface="Arial" charset="0"/>
                          <a:ea typeface="宋体" charset="-122"/>
                        </a:rPr>
                        <a:t>   </a:t>
                      </a:r>
                      <a:r>
                        <a:rPr kumimoji="0" lang="en-US" altLang="zh-CN" sz="1200" b="1" i="0" u="none" strike="noStrike" cap="none" normalizeH="0" baseline="0">
                          <a:ln>
                            <a:noFill/>
                          </a:ln>
                          <a:solidFill>
                            <a:schemeClr val="bg1"/>
                          </a:solidFill>
                          <a:effectLst/>
                          <a:latin typeface="Arial" charset="0"/>
                          <a:ea typeface="宋体" charset="-122"/>
                        </a:rPr>
                        <a:t>RN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9F89"/>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tx1"/>
                          </a:solidFill>
                          <a:effectLst/>
                          <a:latin typeface="Arial" charset="0"/>
                          <a:ea typeface="宋体" charset="-122"/>
                        </a:rPr>
                        <a:t>   </a:t>
                      </a:r>
                      <a:r>
                        <a:rPr kumimoji="0" lang="en-US" altLang="zh-CN" sz="1200" b="1" i="0" u="none" strike="noStrike" cap="none" normalizeH="0" baseline="0">
                          <a:ln>
                            <a:noFill/>
                          </a:ln>
                          <a:solidFill>
                            <a:schemeClr val="bg1"/>
                          </a:solidFill>
                          <a:effectLst/>
                          <a:latin typeface="Arial" charset="0"/>
                          <a:ea typeface="宋体" charset="-122"/>
                        </a:rPr>
                        <a:t>GN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DDFFDD"/>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tx1"/>
                          </a:solidFill>
                          <a:effectLst/>
                          <a:latin typeface="Arial" charset="0"/>
                          <a:ea typeface="宋体" charset="-122"/>
                        </a:rPr>
                        <a:t>   </a:t>
                      </a:r>
                      <a:r>
                        <a:rPr kumimoji="0" lang="en-US" altLang="zh-CN" sz="1200" b="1" i="0" u="none" strike="noStrike" cap="none" normalizeH="0" baseline="0">
                          <a:ln>
                            <a:noFill/>
                          </a:ln>
                          <a:solidFill>
                            <a:schemeClr val="bg1"/>
                          </a:solidFill>
                          <a:effectLst/>
                          <a:latin typeface="Arial" charset="0"/>
                          <a:ea typeface="宋体" charset="-122"/>
                        </a:rPr>
                        <a:t>BN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8BC5FF"/>
                    </a:solidFill>
                  </a:tcPr>
                </a:tc>
                <a:extLst>
                  <a:ext uri="{0D108BD9-81ED-4DB2-BD59-A6C34878D82A}">
                    <a16:rowId xmlns:a16="http://schemas.microsoft.com/office/drawing/2014/main" xmlns="" val="10004"/>
                  </a:ext>
                </a:extLst>
              </a:tr>
            </a:tbl>
          </a:graphicData>
        </a:graphic>
      </p:graphicFrame>
      <p:graphicFrame>
        <p:nvGraphicFramePr>
          <p:cNvPr id="437573" name="Group 325"/>
          <p:cNvGraphicFramePr>
            <a:graphicFrameLocks noGrp="1"/>
          </p:cNvGraphicFramePr>
          <p:nvPr/>
        </p:nvGraphicFramePr>
        <p:xfrm>
          <a:off x="755650" y="3500438"/>
          <a:ext cx="2016125" cy="2194560"/>
        </p:xfrm>
        <a:graphic>
          <a:graphicData uri="http://schemas.openxmlformats.org/drawingml/2006/table">
            <a:tbl>
              <a:tblPr/>
              <a:tblGrid>
                <a:gridCol w="334963">
                  <a:extLst>
                    <a:ext uri="{9D8B030D-6E8A-4147-A177-3AD203B41FA5}">
                      <a16:colId xmlns:a16="http://schemas.microsoft.com/office/drawing/2014/main" xmlns="" val="20000"/>
                    </a:ext>
                  </a:extLst>
                </a:gridCol>
                <a:gridCol w="338137">
                  <a:extLst>
                    <a:ext uri="{9D8B030D-6E8A-4147-A177-3AD203B41FA5}">
                      <a16:colId xmlns:a16="http://schemas.microsoft.com/office/drawing/2014/main" xmlns="" val="20001"/>
                    </a:ext>
                  </a:extLst>
                </a:gridCol>
                <a:gridCol w="334963">
                  <a:extLst>
                    <a:ext uri="{9D8B030D-6E8A-4147-A177-3AD203B41FA5}">
                      <a16:colId xmlns:a16="http://schemas.microsoft.com/office/drawing/2014/main" xmlns="" val="20002"/>
                    </a:ext>
                  </a:extLst>
                </a:gridCol>
                <a:gridCol w="334962">
                  <a:extLst>
                    <a:ext uri="{9D8B030D-6E8A-4147-A177-3AD203B41FA5}">
                      <a16:colId xmlns:a16="http://schemas.microsoft.com/office/drawing/2014/main" xmlns="" val="20003"/>
                    </a:ext>
                  </a:extLst>
                </a:gridCol>
                <a:gridCol w="338138">
                  <a:extLst>
                    <a:ext uri="{9D8B030D-6E8A-4147-A177-3AD203B41FA5}">
                      <a16:colId xmlns:a16="http://schemas.microsoft.com/office/drawing/2014/main" xmlns="" val="20004"/>
                    </a:ext>
                  </a:extLst>
                </a:gridCol>
                <a:gridCol w="334962">
                  <a:extLst>
                    <a:ext uri="{9D8B030D-6E8A-4147-A177-3AD203B41FA5}">
                      <a16:colId xmlns:a16="http://schemas.microsoft.com/office/drawing/2014/main" xmlns="" val="20005"/>
                    </a:ext>
                  </a:extLst>
                </a:gridCol>
              </a:tblGrid>
              <a:tr h="3365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xmlns="" val="10000"/>
                  </a:ext>
                </a:extLst>
              </a:tr>
              <a:tr h="3365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xmlns="" val="10001"/>
                  </a:ext>
                </a:extLst>
              </a:tr>
              <a:tr h="3365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xmlns="" val="10002"/>
                  </a:ext>
                </a:extLst>
              </a:tr>
              <a:tr h="3349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xmlns="" val="10003"/>
                  </a:ext>
                </a:extLst>
              </a:tr>
              <a:tr h="3365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xmlns="" val="10004"/>
                  </a:ext>
                </a:extLst>
              </a:tr>
              <a:tr h="3365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969696"/>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969696"/>
                    </a:solidFill>
                  </a:tcPr>
                </a:tc>
                <a:extLst>
                  <a:ext uri="{0D108BD9-81ED-4DB2-BD59-A6C34878D82A}">
                    <a16:rowId xmlns:a16="http://schemas.microsoft.com/office/drawing/2014/main" xmlns="" val="10005"/>
                  </a:ext>
                </a:extLst>
              </a:tr>
            </a:tbl>
          </a:graphicData>
        </a:graphic>
      </p:graphicFrame>
      <p:graphicFrame>
        <p:nvGraphicFramePr>
          <p:cNvPr id="437338" name="Group 90"/>
          <p:cNvGraphicFramePr>
            <a:graphicFrameLocks noGrp="1"/>
          </p:cNvGraphicFramePr>
          <p:nvPr/>
        </p:nvGraphicFramePr>
        <p:xfrm>
          <a:off x="6877050" y="4437063"/>
          <a:ext cx="2016125" cy="2194560"/>
        </p:xfrm>
        <a:graphic>
          <a:graphicData uri="http://schemas.openxmlformats.org/drawingml/2006/table">
            <a:tbl>
              <a:tblPr/>
              <a:tblGrid>
                <a:gridCol w="360363">
                  <a:extLst>
                    <a:ext uri="{9D8B030D-6E8A-4147-A177-3AD203B41FA5}">
                      <a16:colId xmlns:a16="http://schemas.microsoft.com/office/drawing/2014/main" xmlns="" val="20000"/>
                    </a:ext>
                  </a:extLst>
                </a:gridCol>
                <a:gridCol w="312737">
                  <a:extLst>
                    <a:ext uri="{9D8B030D-6E8A-4147-A177-3AD203B41FA5}">
                      <a16:colId xmlns:a16="http://schemas.microsoft.com/office/drawing/2014/main" xmlns="" val="20001"/>
                    </a:ext>
                  </a:extLst>
                </a:gridCol>
                <a:gridCol w="334963">
                  <a:extLst>
                    <a:ext uri="{9D8B030D-6E8A-4147-A177-3AD203B41FA5}">
                      <a16:colId xmlns:a16="http://schemas.microsoft.com/office/drawing/2014/main" xmlns="" val="20002"/>
                    </a:ext>
                  </a:extLst>
                </a:gridCol>
                <a:gridCol w="334962">
                  <a:extLst>
                    <a:ext uri="{9D8B030D-6E8A-4147-A177-3AD203B41FA5}">
                      <a16:colId xmlns:a16="http://schemas.microsoft.com/office/drawing/2014/main" xmlns="" val="20003"/>
                    </a:ext>
                  </a:extLst>
                </a:gridCol>
                <a:gridCol w="338138">
                  <a:extLst>
                    <a:ext uri="{9D8B030D-6E8A-4147-A177-3AD203B41FA5}">
                      <a16:colId xmlns:a16="http://schemas.microsoft.com/office/drawing/2014/main" xmlns="" val="20004"/>
                    </a:ext>
                  </a:extLst>
                </a:gridCol>
                <a:gridCol w="334962">
                  <a:extLst>
                    <a:ext uri="{9D8B030D-6E8A-4147-A177-3AD203B41FA5}">
                      <a16:colId xmlns:a16="http://schemas.microsoft.com/office/drawing/2014/main" xmlns="" val="20005"/>
                    </a:ext>
                  </a:extLst>
                </a:gridCol>
              </a:tblGrid>
              <a:tr h="3365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xmlns="" val="10000"/>
                  </a:ext>
                </a:extLst>
              </a:tr>
              <a:tr h="3365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xmlns="" val="10001"/>
                  </a:ext>
                </a:extLst>
              </a:tr>
              <a:tr h="3365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xmlns="" val="10002"/>
                  </a:ext>
                </a:extLst>
              </a:tr>
              <a:tr h="3349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xmlns="" val="10003"/>
                  </a:ext>
                </a:extLst>
              </a:tr>
              <a:tr h="3365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xmlns="" val="10004"/>
                  </a:ext>
                </a:extLst>
              </a:tr>
              <a:tr h="3365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00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FF0000"/>
                    </a:solidFill>
                  </a:tcPr>
                </a:tc>
                <a:extLst>
                  <a:ext uri="{0D108BD9-81ED-4DB2-BD59-A6C34878D82A}">
                    <a16:rowId xmlns:a16="http://schemas.microsoft.com/office/drawing/2014/main" xmlns="" val="10005"/>
                  </a:ext>
                </a:extLst>
              </a:tr>
            </a:tbl>
          </a:graphicData>
        </a:graphic>
      </p:graphicFrame>
      <p:graphicFrame>
        <p:nvGraphicFramePr>
          <p:cNvPr id="437389" name="Group 141"/>
          <p:cNvGraphicFramePr>
            <a:graphicFrameLocks noGrp="1"/>
          </p:cNvGraphicFramePr>
          <p:nvPr/>
        </p:nvGraphicFramePr>
        <p:xfrm>
          <a:off x="6516688" y="4076700"/>
          <a:ext cx="2016125" cy="2194560"/>
        </p:xfrm>
        <a:graphic>
          <a:graphicData uri="http://schemas.openxmlformats.org/drawingml/2006/table">
            <a:tbl>
              <a:tblPr/>
              <a:tblGrid>
                <a:gridCol w="334962">
                  <a:extLst>
                    <a:ext uri="{9D8B030D-6E8A-4147-A177-3AD203B41FA5}">
                      <a16:colId xmlns:a16="http://schemas.microsoft.com/office/drawing/2014/main" xmlns="" val="20000"/>
                    </a:ext>
                  </a:extLst>
                </a:gridCol>
                <a:gridCol w="338138">
                  <a:extLst>
                    <a:ext uri="{9D8B030D-6E8A-4147-A177-3AD203B41FA5}">
                      <a16:colId xmlns:a16="http://schemas.microsoft.com/office/drawing/2014/main" xmlns="" val="20001"/>
                    </a:ext>
                  </a:extLst>
                </a:gridCol>
                <a:gridCol w="334962">
                  <a:extLst>
                    <a:ext uri="{9D8B030D-6E8A-4147-A177-3AD203B41FA5}">
                      <a16:colId xmlns:a16="http://schemas.microsoft.com/office/drawing/2014/main" xmlns="" val="20002"/>
                    </a:ext>
                  </a:extLst>
                </a:gridCol>
                <a:gridCol w="334963">
                  <a:extLst>
                    <a:ext uri="{9D8B030D-6E8A-4147-A177-3AD203B41FA5}">
                      <a16:colId xmlns:a16="http://schemas.microsoft.com/office/drawing/2014/main" xmlns="" val="20003"/>
                    </a:ext>
                  </a:extLst>
                </a:gridCol>
                <a:gridCol w="338137">
                  <a:extLst>
                    <a:ext uri="{9D8B030D-6E8A-4147-A177-3AD203B41FA5}">
                      <a16:colId xmlns:a16="http://schemas.microsoft.com/office/drawing/2014/main" xmlns="" val="20004"/>
                    </a:ext>
                  </a:extLst>
                </a:gridCol>
                <a:gridCol w="334963">
                  <a:extLst>
                    <a:ext uri="{9D8B030D-6E8A-4147-A177-3AD203B41FA5}">
                      <a16:colId xmlns:a16="http://schemas.microsoft.com/office/drawing/2014/main" xmlns="" val="20005"/>
                    </a:ext>
                  </a:extLst>
                </a:gridCol>
              </a:tblGrid>
              <a:tr h="3365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extLst>
                  <a:ext uri="{0D108BD9-81ED-4DB2-BD59-A6C34878D82A}">
                    <a16:rowId xmlns:a16="http://schemas.microsoft.com/office/drawing/2014/main" xmlns="" val="10000"/>
                  </a:ext>
                </a:extLst>
              </a:tr>
              <a:tr h="3365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extLst>
                  <a:ext uri="{0D108BD9-81ED-4DB2-BD59-A6C34878D82A}">
                    <a16:rowId xmlns:a16="http://schemas.microsoft.com/office/drawing/2014/main" xmlns="" val="10001"/>
                  </a:ext>
                </a:extLst>
              </a:tr>
              <a:tr h="3365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extLst>
                  <a:ext uri="{0D108BD9-81ED-4DB2-BD59-A6C34878D82A}">
                    <a16:rowId xmlns:a16="http://schemas.microsoft.com/office/drawing/2014/main" xmlns="" val="10002"/>
                  </a:ext>
                </a:extLst>
              </a:tr>
              <a:tr h="3349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extLst>
                  <a:ext uri="{0D108BD9-81ED-4DB2-BD59-A6C34878D82A}">
                    <a16:rowId xmlns:a16="http://schemas.microsoft.com/office/drawing/2014/main" xmlns="" val="10003"/>
                  </a:ext>
                </a:extLst>
              </a:tr>
              <a:tr h="3365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CC00"/>
                    </a:solidFill>
                  </a:tcPr>
                </a:tc>
                <a:extLst>
                  <a:ext uri="{0D108BD9-81ED-4DB2-BD59-A6C34878D82A}">
                    <a16:rowId xmlns:a16="http://schemas.microsoft.com/office/drawing/2014/main" xmlns="" val="10004"/>
                  </a:ext>
                </a:extLst>
              </a:tr>
              <a:tr h="3365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CC0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CC00"/>
                    </a:solidFill>
                  </a:tcPr>
                </a:tc>
                <a:extLst>
                  <a:ext uri="{0D108BD9-81ED-4DB2-BD59-A6C34878D82A}">
                    <a16:rowId xmlns:a16="http://schemas.microsoft.com/office/drawing/2014/main" xmlns="" val="10005"/>
                  </a:ext>
                </a:extLst>
              </a:tr>
            </a:tbl>
          </a:graphicData>
        </a:graphic>
      </p:graphicFrame>
      <p:graphicFrame>
        <p:nvGraphicFramePr>
          <p:cNvPr id="437440" name="Group 192"/>
          <p:cNvGraphicFramePr>
            <a:graphicFrameLocks noGrp="1"/>
          </p:cNvGraphicFramePr>
          <p:nvPr/>
        </p:nvGraphicFramePr>
        <p:xfrm>
          <a:off x="6156325" y="3716338"/>
          <a:ext cx="2016125" cy="2194560"/>
        </p:xfrm>
        <a:graphic>
          <a:graphicData uri="http://schemas.openxmlformats.org/drawingml/2006/table">
            <a:tbl>
              <a:tblPr/>
              <a:tblGrid>
                <a:gridCol w="334963">
                  <a:extLst>
                    <a:ext uri="{9D8B030D-6E8A-4147-A177-3AD203B41FA5}">
                      <a16:colId xmlns:a16="http://schemas.microsoft.com/office/drawing/2014/main" xmlns="" val="20000"/>
                    </a:ext>
                  </a:extLst>
                </a:gridCol>
                <a:gridCol w="338137">
                  <a:extLst>
                    <a:ext uri="{9D8B030D-6E8A-4147-A177-3AD203B41FA5}">
                      <a16:colId xmlns:a16="http://schemas.microsoft.com/office/drawing/2014/main" xmlns="" val="20001"/>
                    </a:ext>
                  </a:extLst>
                </a:gridCol>
                <a:gridCol w="334963">
                  <a:extLst>
                    <a:ext uri="{9D8B030D-6E8A-4147-A177-3AD203B41FA5}">
                      <a16:colId xmlns:a16="http://schemas.microsoft.com/office/drawing/2014/main" xmlns="" val="20002"/>
                    </a:ext>
                  </a:extLst>
                </a:gridCol>
                <a:gridCol w="334962">
                  <a:extLst>
                    <a:ext uri="{9D8B030D-6E8A-4147-A177-3AD203B41FA5}">
                      <a16:colId xmlns:a16="http://schemas.microsoft.com/office/drawing/2014/main" xmlns="" val="20003"/>
                    </a:ext>
                  </a:extLst>
                </a:gridCol>
                <a:gridCol w="338138">
                  <a:extLst>
                    <a:ext uri="{9D8B030D-6E8A-4147-A177-3AD203B41FA5}">
                      <a16:colId xmlns:a16="http://schemas.microsoft.com/office/drawing/2014/main" xmlns="" val="20004"/>
                    </a:ext>
                  </a:extLst>
                </a:gridCol>
                <a:gridCol w="334962">
                  <a:extLst>
                    <a:ext uri="{9D8B030D-6E8A-4147-A177-3AD203B41FA5}">
                      <a16:colId xmlns:a16="http://schemas.microsoft.com/office/drawing/2014/main" xmlns="" val="20005"/>
                    </a:ext>
                  </a:extLst>
                </a:gridCol>
              </a:tblGrid>
              <a:tr h="3365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extLst>
                  <a:ext uri="{0D108BD9-81ED-4DB2-BD59-A6C34878D82A}">
                    <a16:rowId xmlns:a16="http://schemas.microsoft.com/office/drawing/2014/main" xmlns="" val="10000"/>
                  </a:ext>
                </a:extLst>
              </a:tr>
              <a:tr h="3365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extLst>
                  <a:ext uri="{0D108BD9-81ED-4DB2-BD59-A6C34878D82A}">
                    <a16:rowId xmlns:a16="http://schemas.microsoft.com/office/drawing/2014/main" xmlns="" val="10001"/>
                  </a:ext>
                </a:extLst>
              </a:tr>
              <a:tr h="3365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extLst>
                  <a:ext uri="{0D108BD9-81ED-4DB2-BD59-A6C34878D82A}">
                    <a16:rowId xmlns:a16="http://schemas.microsoft.com/office/drawing/2014/main" xmlns="" val="10002"/>
                  </a:ext>
                </a:extLst>
              </a:tr>
              <a:tr h="3349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extLst>
                  <a:ext uri="{0D108BD9-81ED-4DB2-BD59-A6C34878D82A}">
                    <a16:rowId xmlns:a16="http://schemas.microsoft.com/office/drawing/2014/main" xmlns="" val="10003"/>
                  </a:ext>
                </a:extLst>
              </a:tr>
              <a:tr h="3365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0066FF"/>
                    </a:solidFill>
                  </a:tcPr>
                </a:tc>
                <a:extLst>
                  <a:ext uri="{0D108BD9-81ED-4DB2-BD59-A6C34878D82A}">
                    <a16:rowId xmlns:a16="http://schemas.microsoft.com/office/drawing/2014/main" xmlns="" val="10004"/>
                  </a:ext>
                </a:extLst>
              </a:tr>
              <a:tr h="3365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66FF"/>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endParaRPr kumimoji="0" lang="zh-CN" altLang="zh-CN" sz="1800" b="0" i="0" u="none" strike="noStrike" cap="none" normalizeH="0" baseline="0">
                        <a:ln>
                          <a:noFill/>
                        </a:ln>
                        <a:solidFill>
                          <a:schemeClr val="tx1"/>
                        </a:solidFill>
                        <a:effectLst>
                          <a:outerShdw blurRad="38100" dist="38100" dir="2700000" algn="tl">
                            <a:srgbClr val="000000"/>
                          </a:outerShdw>
                        </a:effectLst>
                        <a:latin typeface="Arial" charset="0"/>
                        <a:ea typeface="宋体" charset="-122"/>
                      </a:endParaRP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rgbClr val="0066FF"/>
                    </a:solidFill>
                  </a:tcPr>
                </a:tc>
                <a:extLst>
                  <a:ext uri="{0D108BD9-81ED-4DB2-BD59-A6C34878D82A}">
                    <a16:rowId xmlns:a16="http://schemas.microsoft.com/office/drawing/2014/main" xmlns="" val="10005"/>
                  </a:ext>
                </a:extLst>
              </a:tr>
            </a:tbl>
          </a:graphicData>
        </a:graphic>
      </p:graphicFrame>
      <p:graphicFrame>
        <p:nvGraphicFramePr>
          <p:cNvPr id="437571" name="Group 323"/>
          <p:cNvGraphicFramePr>
            <a:graphicFrameLocks noGrp="1"/>
          </p:cNvGraphicFramePr>
          <p:nvPr/>
        </p:nvGraphicFramePr>
        <p:xfrm>
          <a:off x="3132138" y="2852738"/>
          <a:ext cx="2886075" cy="2181226"/>
        </p:xfrm>
        <a:graphic>
          <a:graphicData uri="http://schemas.openxmlformats.org/drawingml/2006/table">
            <a:tbl>
              <a:tblPr/>
              <a:tblGrid>
                <a:gridCol w="720725">
                  <a:extLst>
                    <a:ext uri="{9D8B030D-6E8A-4147-A177-3AD203B41FA5}">
                      <a16:colId xmlns:a16="http://schemas.microsoft.com/office/drawing/2014/main" xmlns="" val="20000"/>
                    </a:ext>
                  </a:extLst>
                </a:gridCol>
                <a:gridCol w="723900">
                  <a:extLst>
                    <a:ext uri="{9D8B030D-6E8A-4147-A177-3AD203B41FA5}">
                      <a16:colId xmlns:a16="http://schemas.microsoft.com/office/drawing/2014/main" xmlns="" val="20001"/>
                    </a:ext>
                  </a:extLst>
                </a:gridCol>
                <a:gridCol w="720725">
                  <a:extLst>
                    <a:ext uri="{9D8B030D-6E8A-4147-A177-3AD203B41FA5}">
                      <a16:colId xmlns:a16="http://schemas.microsoft.com/office/drawing/2014/main" xmlns="" val="20002"/>
                    </a:ext>
                  </a:extLst>
                </a:gridCol>
                <a:gridCol w="720725">
                  <a:extLst>
                    <a:ext uri="{9D8B030D-6E8A-4147-A177-3AD203B41FA5}">
                      <a16:colId xmlns:a16="http://schemas.microsoft.com/office/drawing/2014/main" xmlns="" val="20003"/>
                    </a:ext>
                  </a:extLst>
                </a:gridCol>
              </a:tblGrid>
              <a:tr h="4889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zh-CN" altLang="en-US" sz="1200" b="1" i="0" u="none" strike="noStrike" cap="none" normalizeH="0" baseline="0">
                          <a:ln>
                            <a:noFill/>
                          </a:ln>
                          <a:solidFill>
                            <a:schemeClr val="tx1"/>
                          </a:solidFill>
                          <a:effectLst/>
                          <a:latin typeface="Arial" charset="0"/>
                          <a:ea typeface="华文细黑" pitchFamily="2" charset="-122"/>
                        </a:rPr>
                        <a:t>索引值</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tx1"/>
                          </a:solidFill>
                          <a:effectLst/>
                          <a:latin typeface="Arial" charset="0"/>
                          <a:ea typeface="宋体" charset="-122"/>
                        </a:rPr>
                        <a:t>    R</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tx1"/>
                          </a:solidFill>
                          <a:effectLst/>
                          <a:latin typeface="Arial" charset="0"/>
                          <a:ea typeface="宋体" charset="-122"/>
                        </a:rPr>
                        <a:t>   G</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tx1"/>
                          </a:solidFill>
                          <a:effectLst/>
                          <a:latin typeface="Arial" charset="0"/>
                          <a:ea typeface="宋体" charset="-122"/>
                        </a:rPr>
                        <a:t>   B</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0"/>
                  </a:ext>
                </a:extLst>
              </a:tr>
              <a:tr h="438150">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tx1"/>
                          </a:solidFill>
                          <a:effectLst/>
                          <a:latin typeface="Arial" charset="0"/>
                          <a:ea typeface="宋体" charset="-122"/>
                        </a:rPr>
                        <a:t>   1</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tx1"/>
                          </a:solidFill>
                          <a:effectLst/>
                          <a:latin typeface="Arial" charset="0"/>
                          <a:ea typeface="宋体" charset="-122"/>
                        </a:rPr>
                        <a:t>   R1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1C1C1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tx1"/>
                          </a:solidFill>
                          <a:effectLst/>
                          <a:latin typeface="Arial" charset="0"/>
                          <a:ea typeface="宋体" charset="-122"/>
                        </a:rPr>
                        <a:t>   G1</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1C1C1C"/>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tx1"/>
                          </a:solidFill>
                          <a:effectLst/>
                          <a:latin typeface="Arial" charset="0"/>
                          <a:ea typeface="宋体" charset="-122"/>
                        </a:rPr>
                        <a:t>   B1</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1C1C1C"/>
                    </a:solidFill>
                  </a:tcPr>
                </a:tc>
                <a:extLst>
                  <a:ext uri="{0D108BD9-81ED-4DB2-BD59-A6C34878D82A}">
                    <a16:rowId xmlns:a16="http://schemas.microsoft.com/office/drawing/2014/main" xmlns="" val="10001"/>
                  </a:ext>
                </a:extLst>
              </a:tr>
              <a:tr h="439738">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tx1"/>
                          </a:solidFill>
                          <a:effectLst/>
                          <a:latin typeface="Arial" charset="0"/>
                          <a:ea typeface="宋体" charset="-122"/>
                        </a:rPr>
                        <a:t>   2</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tx1"/>
                          </a:solidFill>
                          <a:effectLst/>
                          <a:latin typeface="Arial" charset="0"/>
                          <a:ea typeface="宋体" charset="-122"/>
                        </a:rPr>
                        <a:t>   R2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777777"/>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tx1"/>
                          </a:solidFill>
                          <a:effectLst/>
                          <a:latin typeface="Arial" charset="0"/>
                          <a:ea typeface="宋体" charset="-122"/>
                        </a:rPr>
                        <a:t>   G2</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777777"/>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tx1"/>
                          </a:solidFill>
                          <a:effectLst/>
                          <a:latin typeface="Arial" charset="0"/>
                          <a:ea typeface="宋体" charset="-122"/>
                        </a:rPr>
                        <a:t>   B2</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777777"/>
                    </a:solidFill>
                  </a:tcPr>
                </a:tc>
                <a:extLst>
                  <a:ext uri="{0D108BD9-81ED-4DB2-BD59-A6C34878D82A}">
                    <a16:rowId xmlns:a16="http://schemas.microsoft.com/office/drawing/2014/main" xmlns="" val="10002"/>
                  </a:ext>
                </a:extLst>
              </a:tr>
              <a:tr h="360363">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tx1"/>
                          </a:solidFill>
                          <a:effectLst/>
                          <a:latin typeface="Arial" charset="0"/>
                          <a:ea typeface="宋体" charset="-122"/>
                        </a:rPr>
                        <a:t>   </a:t>
                      </a:r>
                      <a:r>
                        <a:rPr kumimoji="0" lang="zh-CN" altLang="en-US" sz="1200" b="1" i="0" u="none" strike="noStrike" cap="none" normalizeH="0" baseline="0">
                          <a:ln>
                            <a:noFill/>
                          </a:ln>
                          <a:solidFill>
                            <a:schemeClr val="tx1"/>
                          </a:solidFill>
                          <a:effectLst/>
                          <a:latin typeface="Arial" charset="0"/>
                          <a:ea typeface="宋体" charset="-122"/>
                        </a:rPr>
                        <a:t>：</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rgbClr val="1C1C1C"/>
                          </a:solidFill>
                          <a:effectLst/>
                          <a:latin typeface="Arial" charset="0"/>
                          <a:ea typeface="宋体" charset="-122"/>
                        </a:rPr>
                        <a:t>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rgbClr val="1C1C1C"/>
                          </a:solidFill>
                          <a:effectLst/>
                          <a:latin typeface="Arial" charset="0"/>
                          <a:ea typeface="宋体" charset="-122"/>
                        </a:rPr>
                        <a:t>    :</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0C0C0"/>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rgbClr val="1C1C1C"/>
                          </a:solidFill>
                          <a:effectLst/>
                          <a:latin typeface="Arial" charset="0"/>
                          <a:ea typeface="宋体" charset="-122"/>
                        </a:rPr>
                        <a:t>    :</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rgbClr val="C0C0C0"/>
                    </a:solidFill>
                  </a:tcPr>
                </a:tc>
                <a:extLst>
                  <a:ext uri="{0D108BD9-81ED-4DB2-BD59-A6C34878D82A}">
                    <a16:rowId xmlns:a16="http://schemas.microsoft.com/office/drawing/2014/main" xmlns="" val="10003"/>
                  </a:ext>
                </a:extLst>
              </a:tr>
              <a:tr h="454025">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tx1"/>
                          </a:solidFill>
                          <a:effectLst/>
                          <a:latin typeface="Arial" charset="0"/>
                          <a:ea typeface="宋体" charset="-122"/>
                        </a:rPr>
                        <a:t>   N</a:t>
                      </a: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tx1"/>
                          </a:solidFill>
                          <a:effectLst/>
                          <a:latin typeface="Arial" charset="0"/>
                          <a:ea typeface="宋体" charset="-122"/>
                        </a:rPr>
                        <a:t>   </a:t>
                      </a:r>
                      <a:r>
                        <a:rPr kumimoji="0" lang="en-US" altLang="zh-CN" sz="1200" b="1" i="0" u="none" strike="noStrike" cap="none" normalizeH="0" baseline="0">
                          <a:ln>
                            <a:noFill/>
                          </a:ln>
                          <a:solidFill>
                            <a:schemeClr val="bg1"/>
                          </a:solidFill>
                          <a:effectLst/>
                          <a:latin typeface="Arial" charset="0"/>
                          <a:ea typeface="宋体" charset="-122"/>
                        </a:rPr>
                        <a:t>RN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tx1"/>
                          </a:solidFill>
                          <a:effectLst/>
                          <a:latin typeface="Arial" charset="0"/>
                          <a:ea typeface="宋体" charset="-122"/>
                        </a:rPr>
                        <a:t>   </a:t>
                      </a:r>
                      <a:r>
                        <a:rPr kumimoji="0" lang="en-US" altLang="zh-CN" sz="1200" b="1" i="0" u="none" strike="noStrike" cap="none" normalizeH="0" baseline="0">
                          <a:ln>
                            <a:noFill/>
                          </a:ln>
                          <a:solidFill>
                            <a:schemeClr val="bg1"/>
                          </a:solidFill>
                          <a:effectLst/>
                          <a:latin typeface="Arial" charset="0"/>
                          <a:ea typeface="宋体" charset="-122"/>
                        </a:rPr>
                        <a:t>GN</a:t>
                      </a:r>
                    </a:p>
                  </a:txBody>
                  <a:tcP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tx1"/>
                    </a:solid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90000"/>
                        <a:buFont typeface="Wingdings" pitchFamily="2" charset="2"/>
                        <a:buNone/>
                        <a:tabLst/>
                      </a:pPr>
                      <a:r>
                        <a:rPr kumimoji="0" lang="en-US" altLang="zh-CN" sz="1200" b="1" i="0" u="none" strike="noStrike" cap="none" normalizeH="0" baseline="0">
                          <a:ln>
                            <a:noFill/>
                          </a:ln>
                          <a:solidFill>
                            <a:schemeClr val="tx1"/>
                          </a:solidFill>
                          <a:effectLst/>
                          <a:latin typeface="Arial" charset="0"/>
                          <a:ea typeface="宋体" charset="-122"/>
                        </a:rPr>
                        <a:t>   </a:t>
                      </a:r>
                      <a:r>
                        <a:rPr kumimoji="0" lang="en-US" altLang="zh-CN" sz="1200" b="1" i="0" u="none" strike="noStrike" cap="none" normalizeH="0" baseline="0">
                          <a:ln>
                            <a:noFill/>
                          </a:ln>
                          <a:solidFill>
                            <a:schemeClr val="bg1"/>
                          </a:solidFill>
                          <a:effectLst/>
                          <a:latin typeface="Arial" charset="0"/>
                          <a:ea typeface="宋体" charset="-122"/>
                        </a:rPr>
                        <a:t>BN</a:t>
                      </a:r>
                    </a:p>
                  </a:txBody>
                  <a:tcP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tx1"/>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232863831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37573"/>
                                        </p:tgtEl>
                                        <p:attrNameLst>
                                          <p:attrName>style.visibility</p:attrName>
                                        </p:attrNameLst>
                                      </p:cBhvr>
                                      <p:to>
                                        <p:strVal val="visible"/>
                                      </p:to>
                                    </p:set>
                                    <p:animEffect transition="in" filter="blinds(horizontal)">
                                      <p:cBhvr>
                                        <p:cTn id="7" dur="500"/>
                                        <p:tgtEl>
                                          <p:spTgt spid="4375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37571"/>
                                        </p:tgtEl>
                                        <p:attrNameLst>
                                          <p:attrName>style.visibility</p:attrName>
                                        </p:attrNameLst>
                                      </p:cBhvr>
                                      <p:to>
                                        <p:strVal val="visible"/>
                                      </p:to>
                                    </p:set>
                                    <p:animEffect transition="in" filter="blinds(horizontal)">
                                      <p:cBhvr>
                                        <p:cTn id="12" dur="500"/>
                                        <p:tgtEl>
                                          <p:spTgt spid="43757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37338"/>
                                        </p:tgtEl>
                                        <p:attrNameLst>
                                          <p:attrName>style.visibility</p:attrName>
                                        </p:attrNameLst>
                                      </p:cBhvr>
                                      <p:to>
                                        <p:strVal val="visible"/>
                                      </p:to>
                                    </p:set>
                                    <p:animEffect transition="in" filter="blinds(horizontal)">
                                      <p:cBhvr>
                                        <p:cTn id="17" dur="500"/>
                                        <p:tgtEl>
                                          <p:spTgt spid="437338"/>
                                        </p:tgtEl>
                                      </p:cBhvr>
                                    </p:animEffect>
                                  </p:childTnLst>
                                </p:cTn>
                              </p:par>
                              <p:par>
                                <p:cTn id="18" presetID="3" presetClass="entr" presetSubtype="10" fill="hold" nodeType="withEffect">
                                  <p:stCondLst>
                                    <p:cond delay="0"/>
                                  </p:stCondLst>
                                  <p:childTnLst>
                                    <p:set>
                                      <p:cBhvr>
                                        <p:cTn id="19" dur="1" fill="hold">
                                          <p:stCondLst>
                                            <p:cond delay="0"/>
                                          </p:stCondLst>
                                        </p:cTn>
                                        <p:tgtEl>
                                          <p:spTgt spid="437389"/>
                                        </p:tgtEl>
                                        <p:attrNameLst>
                                          <p:attrName>style.visibility</p:attrName>
                                        </p:attrNameLst>
                                      </p:cBhvr>
                                      <p:to>
                                        <p:strVal val="visible"/>
                                      </p:to>
                                    </p:set>
                                    <p:animEffect transition="in" filter="blinds(horizontal)">
                                      <p:cBhvr>
                                        <p:cTn id="20" dur="500"/>
                                        <p:tgtEl>
                                          <p:spTgt spid="437389"/>
                                        </p:tgtEl>
                                      </p:cBhvr>
                                    </p:animEffect>
                                  </p:childTnLst>
                                </p:cTn>
                              </p:par>
                              <p:par>
                                <p:cTn id="21" presetID="3" presetClass="entr" presetSubtype="10" fill="hold" nodeType="withEffect">
                                  <p:stCondLst>
                                    <p:cond delay="0"/>
                                  </p:stCondLst>
                                  <p:childTnLst>
                                    <p:set>
                                      <p:cBhvr>
                                        <p:cTn id="22" dur="1" fill="hold">
                                          <p:stCondLst>
                                            <p:cond delay="0"/>
                                          </p:stCondLst>
                                        </p:cTn>
                                        <p:tgtEl>
                                          <p:spTgt spid="437440"/>
                                        </p:tgtEl>
                                        <p:attrNameLst>
                                          <p:attrName>style.visibility</p:attrName>
                                        </p:attrNameLst>
                                      </p:cBhvr>
                                      <p:to>
                                        <p:strVal val="visible"/>
                                      </p:to>
                                    </p:set>
                                    <p:animEffect transition="in" filter="blinds(horizontal)">
                                      <p:cBhvr>
                                        <p:cTn id="23" dur="500"/>
                                        <p:tgtEl>
                                          <p:spTgt spid="43744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3" presetClass="exit" presetSubtype="10" fill="hold" nodeType="clickEffect">
                                  <p:stCondLst>
                                    <p:cond delay="0"/>
                                  </p:stCondLst>
                                  <p:childTnLst>
                                    <p:animEffect transition="out" filter="blinds(horizontal)">
                                      <p:cBhvr>
                                        <p:cTn id="27" dur="500"/>
                                        <p:tgtEl>
                                          <p:spTgt spid="437571"/>
                                        </p:tgtEl>
                                      </p:cBhvr>
                                    </p:animEffect>
                                    <p:set>
                                      <p:cBhvr>
                                        <p:cTn id="28" dur="1" fill="hold">
                                          <p:stCondLst>
                                            <p:cond delay="499"/>
                                          </p:stCondLst>
                                        </p:cTn>
                                        <p:tgtEl>
                                          <p:spTgt spid="437571"/>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437562"/>
                                        </p:tgtEl>
                                        <p:attrNameLst>
                                          <p:attrName>style.visibility</p:attrName>
                                        </p:attrNameLst>
                                      </p:cBhvr>
                                      <p:to>
                                        <p:strVal val="visible"/>
                                      </p:to>
                                    </p:set>
                                    <p:animEffect transition="in" filter="blinds(horizontal)">
                                      <p:cBhvr>
                                        <p:cTn id="33" dur="500"/>
                                        <p:tgtEl>
                                          <p:spTgt spid="437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22" name="Rectangle 2"/>
          <p:cNvSpPr>
            <a:spLocks noGrp="1" noChangeArrowheads="1"/>
          </p:cNvSpPr>
          <p:nvPr>
            <p:ph type="title"/>
          </p:nvPr>
        </p:nvSpPr>
        <p:spPr/>
        <p:txBody>
          <a:bodyPr/>
          <a:lstStyle/>
          <a:p>
            <a:pPr algn="ctr"/>
            <a:r>
              <a:rPr lang="zh-CN" altLang="en-US" sz="3600" dirty="0">
                <a:solidFill>
                  <a:srgbClr val="FFCC99"/>
                </a:solidFill>
                <a:latin typeface="黑体" pitchFamily="2" charset="-122"/>
                <a:ea typeface="黑体" pitchFamily="2" charset="-122"/>
              </a:rPr>
              <a:t>基于灰度调色板的伪彩色方法</a:t>
            </a:r>
            <a:br>
              <a:rPr lang="zh-CN" altLang="en-US" sz="3600" dirty="0">
                <a:solidFill>
                  <a:srgbClr val="FFCC99"/>
                </a:solidFill>
                <a:latin typeface="黑体" pitchFamily="2" charset="-122"/>
                <a:ea typeface="黑体" pitchFamily="2" charset="-122"/>
              </a:rPr>
            </a:br>
            <a:r>
              <a:rPr lang="zh-CN" altLang="en-US" sz="3600" dirty="0">
                <a:solidFill>
                  <a:srgbClr val="FFCC99"/>
                </a:solidFill>
                <a:latin typeface="黑体" pitchFamily="2" charset="-122"/>
                <a:ea typeface="黑体" pitchFamily="2" charset="-122"/>
              </a:rPr>
              <a:t>             </a:t>
            </a:r>
            <a:r>
              <a:rPr lang="en-US" altLang="zh-CN" sz="3600" dirty="0">
                <a:solidFill>
                  <a:srgbClr val="FFCC99"/>
                </a:solidFill>
                <a:latin typeface="黑体" pitchFamily="2" charset="-122"/>
                <a:ea typeface="黑体" pitchFamily="2" charset="-122"/>
              </a:rPr>
              <a:t>—— </a:t>
            </a:r>
            <a:r>
              <a:rPr lang="zh-CN" altLang="en-US" sz="3600" dirty="0">
                <a:solidFill>
                  <a:srgbClr val="FFCC99"/>
                </a:solidFill>
                <a:latin typeface="黑体" pitchFamily="2" charset="-122"/>
                <a:ea typeface="黑体" pitchFamily="2" charset="-122"/>
              </a:rPr>
              <a:t>调色板的设计例</a:t>
            </a:r>
          </a:p>
        </p:txBody>
      </p:sp>
      <p:grpSp>
        <p:nvGrpSpPr>
          <p:cNvPr id="440602" name="Group 282"/>
          <p:cNvGrpSpPr>
            <a:grpSpLocks/>
          </p:cNvGrpSpPr>
          <p:nvPr/>
        </p:nvGrpSpPr>
        <p:grpSpPr bwMode="auto">
          <a:xfrm>
            <a:off x="395288" y="3141663"/>
            <a:ext cx="3840162" cy="3563937"/>
            <a:chOff x="158" y="1117"/>
            <a:chExt cx="2419" cy="2245"/>
          </a:xfrm>
        </p:grpSpPr>
        <p:pic>
          <p:nvPicPr>
            <p:cNvPr id="440595" name="Picture 275" descr="PIC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 y="1117"/>
              <a:ext cx="2419" cy="18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40600" name="Picture 280" descr="map2"/>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8" y="3022"/>
              <a:ext cx="2419"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440605" name="Picture 285" descr="map1"/>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24438" y="1125538"/>
            <a:ext cx="3840163" cy="539750"/>
          </a:xfrm>
          <a:prstGeom prst="rect">
            <a:avLst/>
          </a:prstGeom>
          <a:noFill/>
          <a:extLst>
            <a:ext uri="{909E8E84-426E-40DD-AFC4-6F175D3DCCD1}">
              <a14:hiddenFill xmlns:a14="http://schemas.microsoft.com/office/drawing/2010/main">
                <a:solidFill>
                  <a:srgbClr val="FFFFFF"/>
                </a:solidFill>
              </a14:hiddenFill>
            </a:ext>
          </a:extLst>
        </p:spPr>
      </p:pic>
      <p:grpSp>
        <p:nvGrpSpPr>
          <p:cNvPr id="440609" name="Group 289"/>
          <p:cNvGrpSpPr>
            <a:grpSpLocks/>
          </p:cNvGrpSpPr>
          <p:nvPr/>
        </p:nvGrpSpPr>
        <p:grpSpPr bwMode="auto">
          <a:xfrm>
            <a:off x="4572000" y="3141663"/>
            <a:ext cx="3840163" cy="3565525"/>
            <a:chOff x="2925" y="1207"/>
            <a:chExt cx="2419" cy="2246"/>
          </a:xfrm>
        </p:grpSpPr>
        <p:pic>
          <p:nvPicPr>
            <p:cNvPr id="440603" name="Picture 283" descr="PIC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5" y="1207"/>
              <a:ext cx="2419" cy="1815"/>
            </a:xfrm>
            <a:prstGeom prst="rect">
              <a:avLst/>
            </a:prstGeom>
            <a:noFill/>
            <a:extLst>
              <a:ext uri="{909E8E84-426E-40DD-AFC4-6F175D3DCCD1}">
                <a14:hiddenFill xmlns:a14="http://schemas.microsoft.com/office/drawing/2010/main">
                  <a:solidFill>
                    <a:srgbClr val="FFFFFF"/>
                  </a:solidFill>
                </a14:hiddenFill>
              </a:ext>
            </a:extLst>
          </p:spPr>
        </p:pic>
        <p:pic>
          <p:nvPicPr>
            <p:cNvPr id="440607" name="Picture 287" descr="map1"/>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25" y="3113"/>
              <a:ext cx="2419" cy="340"/>
            </a:xfrm>
            <a:prstGeom prst="rect">
              <a:avLst/>
            </a:prstGeom>
            <a:noFill/>
            <a:extLst>
              <a:ext uri="{909E8E84-426E-40DD-AFC4-6F175D3DCCD1}">
                <a14:hiddenFill xmlns:a14="http://schemas.microsoft.com/office/drawing/2010/main">
                  <a:solidFill>
                    <a:srgbClr val="FFFFFF"/>
                  </a:solidFill>
                </a14:hiddenFill>
              </a:ext>
            </a:extLst>
          </p:spPr>
        </p:pic>
      </p:grpSp>
      <p:sp>
        <p:nvSpPr>
          <p:cNvPr id="440610" name="Rectangle 290"/>
          <p:cNvSpPr>
            <a:spLocks noChangeArrowheads="1"/>
          </p:cNvSpPr>
          <p:nvPr/>
        </p:nvSpPr>
        <p:spPr bwMode="auto">
          <a:xfrm>
            <a:off x="468313" y="1700213"/>
            <a:ext cx="7991475" cy="1223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lnSpc>
                <a:spcPct val="130000"/>
              </a:lnSpc>
              <a:spcBef>
                <a:spcPct val="20000"/>
              </a:spcBef>
              <a:buClr>
                <a:schemeClr val="hlink"/>
              </a:buClr>
              <a:buSzPct val="90000"/>
              <a:buFont typeface="Wingdings" pitchFamily="2" charset="2"/>
              <a:buBlip>
                <a:blip r:embed="rId7"/>
              </a:buBlip>
            </a:pPr>
            <a:r>
              <a:rPr lang="zh-CN" altLang="en-US" sz="2800" b="1">
                <a:ea typeface="华文细黑" pitchFamily="2" charset="-122"/>
              </a:rPr>
              <a:t>调入某个彩色图像的调色板，作为伪彩色影射用的灰度调色板。</a:t>
            </a:r>
          </a:p>
        </p:txBody>
      </p:sp>
    </p:spTree>
    <p:extLst>
      <p:ext uri="{BB962C8B-B14F-4D97-AF65-F5344CB8AC3E}">
        <p14:creationId xmlns:p14="http://schemas.microsoft.com/office/powerpoint/2010/main" val="421144438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40610">
                                            <p:txEl>
                                              <p:pRg st="0" end="0"/>
                                            </p:txEl>
                                          </p:spTgt>
                                        </p:tgtEl>
                                        <p:attrNameLst>
                                          <p:attrName>style.visibility</p:attrName>
                                        </p:attrNameLst>
                                      </p:cBhvr>
                                      <p:to>
                                        <p:strVal val="visible"/>
                                      </p:to>
                                    </p:set>
                                    <p:animEffect transition="in" filter="blinds(horizontal)">
                                      <p:cBhvr>
                                        <p:cTn id="7" dur="500"/>
                                        <p:tgtEl>
                                          <p:spTgt spid="4406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610" grpId="0" build="p"/>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3938" name="Rectangle 2"/>
          <p:cNvSpPr>
            <a:spLocks noGrp="1" noChangeArrowheads="1"/>
          </p:cNvSpPr>
          <p:nvPr>
            <p:ph type="title" idx="4294967295"/>
          </p:nvPr>
        </p:nvSpPr>
        <p:spPr>
          <a:xfrm>
            <a:off x="611188" y="620713"/>
            <a:ext cx="5113337" cy="609600"/>
          </a:xfrm>
          <a:prstGeom prst="rect">
            <a:avLst/>
          </a:prstGeom>
        </p:spPr>
        <p:txBody>
          <a:bodyPr/>
          <a:lstStyle/>
          <a:p>
            <a:pPr algn="l"/>
            <a:r>
              <a:rPr lang="zh-CN" altLang="en-US" sz="3600" dirty="0">
                <a:solidFill>
                  <a:srgbClr val="FFCC99"/>
                </a:solidFill>
                <a:latin typeface="黑体" pitchFamily="2" charset="-122"/>
                <a:ea typeface="黑体" pitchFamily="2" charset="-122"/>
              </a:rPr>
              <a:t>对比度的计算</a:t>
            </a:r>
          </a:p>
        </p:txBody>
      </p:sp>
      <p:sp>
        <p:nvSpPr>
          <p:cNvPr id="423939" name="Rectangle 3"/>
          <p:cNvSpPr>
            <a:spLocks noGrp="1" noChangeArrowheads="1"/>
          </p:cNvSpPr>
          <p:nvPr>
            <p:ph type="body" idx="4294967295"/>
          </p:nvPr>
        </p:nvSpPr>
        <p:spPr>
          <a:xfrm>
            <a:off x="323850" y="1700213"/>
            <a:ext cx="7272338" cy="865187"/>
          </a:xfrm>
          <a:prstGeom prst="rect">
            <a:avLst/>
          </a:prstGeom>
        </p:spPr>
        <p:txBody>
          <a:bodyPr/>
          <a:lstStyle/>
          <a:p>
            <a:pPr>
              <a:lnSpc>
                <a:spcPct val="120000"/>
              </a:lnSpc>
            </a:pPr>
            <a:r>
              <a:rPr lang="zh-CN" altLang="en-US">
                <a:effectLst/>
                <a:latin typeface="华文细黑" pitchFamily="2" charset="-122"/>
                <a:ea typeface="华文细黑" pitchFamily="2" charset="-122"/>
              </a:rPr>
              <a:t>对比度的计算公式如下：</a:t>
            </a:r>
          </a:p>
        </p:txBody>
      </p:sp>
      <p:graphicFrame>
        <p:nvGraphicFramePr>
          <p:cNvPr id="423940" name="Object 4"/>
          <p:cNvGraphicFramePr>
            <a:graphicFrameLocks noChangeAspect="1"/>
          </p:cNvGraphicFramePr>
          <p:nvPr/>
        </p:nvGraphicFramePr>
        <p:xfrm>
          <a:off x="2484438" y="2565400"/>
          <a:ext cx="2362200" cy="595313"/>
        </p:xfrm>
        <a:graphic>
          <a:graphicData uri="http://schemas.openxmlformats.org/presentationml/2006/ole">
            <mc:AlternateContent xmlns:mc="http://schemas.openxmlformats.org/markup-compatibility/2006">
              <mc:Choice xmlns:v="urn:schemas-microsoft-com:vml" Requires="v">
                <p:oleObj spid="_x0000_s5188" name="Equation" r:id="rId4" imgW="1358640" imgH="342720" progId="Equation.DSMT4">
                  <p:embed/>
                </p:oleObj>
              </mc:Choice>
              <mc:Fallback>
                <p:oleObj name="Equation" r:id="rId4" imgW="1358640" imgH="34272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4438" y="2565400"/>
                        <a:ext cx="2362200" cy="595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23941" name="Object 5"/>
          <p:cNvGraphicFramePr>
            <a:graphicFrameLocks noChangeAspect="1"/>
          </p:cNvGraphicFramePr>
          <p:nvPr>
            <p:extLst>
              <p:ext uri="{D42A27DB-BD31-4B8C-83A1-F6EECF244321}">
                <p14:modId xmlns:p14="http://schemas.microsoft.com/office/powerpoint/2010/main" val="391651092"/>
              </p:ext>
            </p:extLst>
          </p:nvPr>
        </p:nvGraphicFramePr>
        <p:xfrm>
          <a:off x="1691258" y="3357439"/>
          <a:ext cx="1590675" cy="354012"/>
        </p:xfrm>
        <a:graphic>
          <a:graphicData uri="http://schemas.openxmlformats.org/presentationml/2006/ole">
            <mc:AlternateContent xmlns:mc="http://schemas.openxmlformats.org/markup-compatibility/2006">
              <mc:Choice xmlns:v="urn:schemas-microsoft-com:vml" Requires="v">
                <p:oleObj spid="_x0000_s5189" name="Equation" r:id="rId6" imgW="914400" imgH="203040" progId="Equation.DSMT4">
                  <p:embed/>
                </p:oleObj>
              </mc:Choice>
              <mc:Fallback>
                <p:oleObj name="Equation" r:id="rId6" imgW="914400" imgH="20304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1258" y="3357439"/>
                        <a:ext cx="1590675" cy="354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3942" name="Text Box 6"/>
          <p:cNvSpPr txBox="1">
            <a:spLocks noChangeArrowheads="1"/>
          </p:cNvSpPr>
          <p:nvPr/>
        </p:nvSpPr>
        <p:spPr bwMode="auto">
          <a:xfrm>
            <a:off x="3708970" y="3212976"/>
            <a:ext cx="3673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latin typeface="Times New Roman" pitchFamily="18" charset="0"/>
                <a:ea typeface="华文细黑" pitchFamily="2" charset="-122"/>
              </a:rPr>
              <a:t>即相邻像素间的灰度差</a:t>
            </a:r>
          </a:p>
        </p:txBody>
      </p:sp>
      <p:graphicFrame>
        <p:nvGraphicFramePr>
          <p:cNvPr id="423943" name="Object 7"/>
          <p:cNvGraphicFramePr>
            <a:graphicFrameLocks noChangeAspect="1"/>
          </p:cNvGraphicFramePr>
          <p:nvPr>
            <p:extLst>
              <p:ext uri="{D42A27DB-BD31-4B8C-83A1-F6EECF244321}">
                <p14:modId xmlns:p14="http://schemas.microsoft.com/office/powerpoint/2010/main" val="748396943"/>
              </p:ext>
            </p:extLst>
          </p:nvPr>
        </p:nvGraphicFramePr>
        <p:xfrm>
          <a:off x="1764283" y="3860676"/>
          <a:ext cx="838200" cy="396875"/>
        </p:xfrm>
        <a:graphic>
          <a:graphicData uri="http://schemas.openxmlformats.org/presentationml/2006/ole">
            <mc:AlternateContent xmlns:mc="http://schemas.openxmlformats.org/markup-compatibility/2006">
              <mc:Choice xmlns:v="urn:schemas-microsoft-com:vml" Requires="v">
                <p:oleObj spid="_x0000_s5190" name="Equation" r:id="rId8" imgW="482400" imgH="228600" progId="Equation.DSMT4">
                  <p:embed/>
                </p:oleObj>
              </mc:Choice>
              <mc:Fallback>
                <p:oleObj name="Equation" r:id="rId8" imgW="48240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64283" y="3860676"/>
                        <a:ext cx="8382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23944" name="Text Box 8"/>
          <p:cNvSpPr txBox="1">
            <a:spLocks noChangeArrowheads="1"/>
          </p:cNvSpPr>
          <p:nvPr/>
        </p:nvSpPr>
        <p:spPr bwMode="auto">
          <a:xfrm>
            <a:off x="3204145" y="3860676"/>
            <a:ext cx="532829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400" b="1" dirty="0">
                <a:latin typeface="Times New Roman" pitchFamily="18" charset="0"/>
                <a:ea typeface="华文细黑" pitchFamily="2" charset="-122"/>
              </a:rPr>
              <a:t>即相邻像素间的灰度差为</a:t>
            </a:r>
            <a:r>
              <a:rPr lang="en-US" altLang="zh-CN" sz="2400" b="1" dirty="0">
                <a:latin typeface="Times New Roman" pitchFamily="18" charset="0"/>
                <a:ea typeface="华文细黑" pitchFamily="2" charset="-122"/>
                <a:cs typeface="Times New Roman" pitchFamily="18" charset="0"/>
              </a:rPr>
              <a:t>δ</a:t>
            </a:r>
            <a:r>
              <a:rPr lang="zh-CN" altLang="en-US" sz="2400" b="1" dirty="0">
                <a:latin typeface="Times New Roman" pitchFamily="18" charset="0"/>
                <a:ea typeface="华文细黑" pitchFamily="2" charset="-122"/>
              </a:rPr>
              <a:t>的像素分布概率</a:t>
            </a:r>
          </a:p>
        </p:txBody>
      </p:sp>
      <p:sp>
        <p:nvSpPr>
          <p:cNvPr id="423945" name="Text Box 9"/>
          <p:cNvSpPr txBox="1">
            <a:spLocks noChangeArrowheads="1"/>
          </p:cNvSpPr>
          <p:nvPr/>
        </p:nvSpPr>
        <p:spPr bwMode="auto">
          <a:xfrm>
            <a:off x="611758" y="3212976"/>
            <a:ext cx="1200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latin typeface="Times New Roman" pitchFamily="18" charset="0"/>
                <a:ea typeface="华文细黑" pitchFamily="2" charset="-122"/>
              </a:rPr>
              <a:t>其中：</a:t>
            </a:r>
          </a:p>
        </p:txBody>
      </p:sp>
      <p:sp>
        <p:nvSpPr>
          <p:cNvPr id="423946" name="Text Box 10"/>
          <p:cNvSpPr txBox="1">
            <a:spLocks noChangeArrowheads="1"/>
          </p:cNvSpPr>
          <p:nvPr/>
        </p:nvSpPr>
        <p:spPr bwMode="auto">
          <a:xfrm>
            <a:off x="756220" y="5012605"/>
            <a:ext cx="1944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latin typeface="Times New Roman" pitchFamily="18" charset="0"/>
                <a:ea typeface="华文细黑" pitchFamily="2" charset="-122"/>
              </a:rPr>
              <a:t>像素相邻：</a:t>
            </a:r>
          </a:p>
        </p:txBody>
      </p:sp>
      <p:grpSp>
        <p:nvGrpSpPr>
          <p:cNvPr id="423971" name="Group 35"/>
          <p:cNvGrpSpPr>
            <a:grpSpLocks/>
          </p:cNvGrpSpPr>
          <p:nvPr/>
        </p:nvGrpSpPr>
        <p:grpSpPr bwMode="auto">
          <a:xfrm>
            <a:off x="3132708" y="4941168"/>
            <a:ext cx="863600" cy="1273175"/>
            <a:chOff x="1474" y="3294"/>
            <a:chExt cx="544" cy="802"/>
          </a:xfrm>
        </p:grpSpPr>
        <p:grpSp>
          <p:nvGrpSpPr>
            <p:cNvPr id="423948" name="Group 12"/>
            <p:cNvGrpSpPr>
              <a:grpSpLocks/>
            </p:cNvGrpSpPr>
            <p:nvPr/>
          </p:nvGrpSpPr>
          <p:grpSpPr bwMode="auto">
            <a:xfrm>
              <a:off x="1474" y="3294"/>
              <a:ext cx="544" cy="544"/>
              <a:chOff x="960" y="3600"/>
              <a:chExt cx="271" cy="271"/>
            </a:xfrm>
          </p:grpSpPr>
          <p:sp>
            <p:nvSpPr>
              <p:cNvPr id="423949" name="Rectangle 13"/>
              <p:cNvSpPr>
                <a:spLocks noChangeArrowheads="1"/>
              </p:cNvSpPr>
              <p:nvPr/>
            </p:nvSpPr>
            <p:spPr bwMode="auto">
              <a:xfrm>
                <a:off x="960" y="3600"/>
                <a:ext cx="91" cy="9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3950" name="Rectangle 14"/>
              <p:cNvSpPr>
                <a:spLocks noChangeArrowheads="1"/>
              </p:cNvSpPr>
              <p:nvPr/>
            </p:nvSpPr>
            <p:spPr bwMode="auto">
              <a:xfrm>
                <a:off x="1050" y="3600"/>
                <a:ext cx="91" cy="91"/>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3951" name="Rectangle 15"/>
              <p:cNvSpPr>
                <a:spLocks noChangeArrowheads="1"/>
              </p:cNvSpPr>
              <p:nvPr/>
            </p:nvSpPr>
            <p:spPr bwMode="auto">
              <a:xfrm>
                <a:off x="1140" y="3600"/>
                <a:ext cx="91" cy="9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3952" name="Rectangle 16"/>
              <p:cNvSpPr>
                <a:spLocks noChangeArrowheads="1"/>
              </p:cNvSpPr>
              <p:nvPr/>
            </p:nvSpPr>
            <p:spPr bwMode="auto">
              <a:xfrm>
                <a:off x="960" y="3690"/>
                <a:ext cx="91" cy="91"/>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3953" name="Rectangle 17"/>
              <p:cNvSpPr>
                <a:spLocks noChangeArrowheads="1"/>
              </p:cNvSpPr>
              <p:nvPr/>
            </p:nvSpPr>
            <p:spPr bwMode="auto">
              <a:xfrm>
                <a:off x="1050" y="3690"/>
                <a:ext cx="91" cy="91"/>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3954" name="Rectangle 18"/>
              <p:cNvSpPr>
                <a:spLocks noChangeArrowheads="1"/>
              </p:cNvSpPr>
              <p:nvPr/>
            </p:nvSpPr>
            <p:spPr bwMode="auto">
              <a:xfrm>
                <a:off x="1140" y="3690"/>
                <a:ext cx="91" cy="91"/>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3955" name="Rectangle 19"/>
              <p:cNvSpPr>
                <a:spLocks noChangeArrowheads="1"/>
              </p:cNvSpPr>
              <p:nvPr/>
            </p:nvSpPr>
            <p:spPr bwMode="auto">
              <a:xfrm>
                <a:off x="960" y="3780"/>
                <a:ext cx="91" cy="9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3956" name="Rectangle 20"/>
              <p:cNvSpPr>
                <a:spLocks noChangeArrowheads="1"/>
              </p:cNvSpPr>
              <p:nvPr/>
            </p:nvSpPr>
            <p:spPr bwMode="auto">
              <a:xfrm>
                <a:off x="1050" y="3780"/>
                <a:ext cx="91" cy="91"/>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3957" name="Rectangle 21"/>
              <p:cNvSpPr>
                <a:spLocks noChangeArrowheads="1"/>
              </p:cNvSpPr>
              <p:nvPr/>
            </p:nvSpPr>
            <p:spPr bwMode="auto">
              <a:xfrm>
                <a:off x="1140" y="3780"/>
                <a:ext cx="91" cy="91"/>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23958" name="Text Box 22"/>
            <p:cNvSpPr txBox="1">
              <a:spLocks noChangeArrowheads="1"/>
            </p:cNvSpPr>
            <p:nvPr/>
          </p:nvSpPr>
          <p:spPr bwMode="auto">
            <a:xfrm>
              <a:off x="1474" y="3884"/>
              <a:ext cx="52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latin typeface="Times New Roman" pitchFamily="18" charset="0"/>
                  <a:ea typeface="华文细黑" pitchFamily="2" charset="-122"/>
                </a:rPr>
                <a:t>四近邻</a:t>
              </a:r>
            </a:p>
          </p:txBody>
        </p:sp>
      </p:grpSp>
      <p:grpSp>
        <p:nvGrpSpPr>
          <p:cNvPr id="423973" name="Group 37"/>
          <p:cNvGrpSpPr>
            <a:grpSpLocks/>
          </p:cNvGrpSpPr>
          <p:nvPr/>
        </p:nvGrpSpPr>
        <p:grpSpPr bwMode="auto">
          <a:xfrm>
            <a:off x="4499545" y="4941168"/>
            <a:ext cx="914400" cy="1271587"/>
            <a:chOff x="2336" y="3249"/>
            <a:chExt cx="576" cy="801"/>
          </a:xfrm>
        </p:grpSpPr>
        <p:grpSp>
          <p:nvGrpSpPr>
            <p:cNvPr id="423960" name="Group 24"/>
            <p:cNvGrpSpPr>
              <a:grpSpLocks/>
            </p:cNvGrpSpPr>
            <p:nvPr/>
          </p:nvGrpSpPr>
          <p:grpSpPr bwMode="auto">
            <a:xfrm>
              <a:off x="2336" y="3249"/>
              <a:ext cx="544" cy="544"/>
              <a:chOff x="1488" y="3600"/>
              <a:chExt cx="271" cy="271"/>
            </a:xfrm>
          </p:grpSpPr>
          <p:sp>
            <p:nvSpPr>
              <p:cNvPr id="423961" name="Rectangle 25"/>
              <p:cNvSpPr>
                <a:spLocks noChangeArrowheads="1"/>
              </p:cNvSpPr>
              <p:nvPr/>
            </p:nvSpPr>
            <p:spPr bwMode="auto">
              <a:xfrm>
                <a:off x="1488" y="3600"/>
                <a:ext cx="91" cy="91"/>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3962" name="Rectangle 26"/>
              <p:cNvSpPr>
                <a:spLocks noChangeArrowheads="1"/>
              </p:cNvSpPr>
              <p:nvPr/>
            </p:nvSpPr>
            <p:spPr bwMode="auto">
              <a:xfrm>
                <a:off x="1578" y="3600"/>
                <a:ext cx="91" cy="91"/>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3963" name="Rectangle 27"/>
              <p:cNvSpPr>
                <a:spLocks noChangeArrowheads="1"/>
              </p:cNvSpPr>
              <p:nvPr/>
            </p:nvSpPr>
            <p:spPr bwMode="auto">
              <a:xfrm>
                <a:off x="1668" y="3600"/>
                <a:ext cx="91" cy="91"/>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3964" name="Rectangle 28"/>
              <p:cNvSpPr>
                <a:spLocks noChangeArrowheads="1"/>
              </p:cNvSpPr>
              <p:nvPr/>
            </p:nvSpPr>
            <p:spPr bwMode="auto">
              <a:xfrm>
                <a:off x="1488" y="3690"/>
                <a:ext cx="91" cy="91"/>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3965" name="Rectangle 29"/>
              <p:cNvSpPr>
                <a:spLocks noChangeArrowheads="1"/>
              </p:cNvSpPr>
              <p:nvPr/>
            </p:nvSpPr>
            <p:spPr bwMode="auto">
              <a:xfrm>
                <a:off x="1578" y="3690"/>
                <a:ext cx="91" cy="91"/>
              </a:xfrm>
              <a:prstGeom prst="rect">
                <a:avLst/>
              </a:prstGeom>
              <a:solidFill>
                <a:srgbClr val="FFCC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3966" name="Rectangle 30"/>
              <p:cNvSpPr>
                <a:spLocks noChangeArrowheads="1"/>
              </p:cNvSpPr>
              <p:nvPr/>
            </p:nvSpPr>
            <p:spPr bwMode="auto">
              <a:xfrm>
                <a:off x="1668" y="3690"/>
                <a:ext cx="91" cy="91"/>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3967" name="Rectangle 31"/>
              <p:cNvSpPr>
                <a:spLocks noChangeArrowheads="1"/>
              </p:cNvSpPr>
              <p:nvPr/>
            </p:nvSpPr>
            <p:spPr bwMode="auto">
              <a:xfrm>
                <a:off x="1488" y="3780"/>
                <a:ext cx="91" cy="91"/>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3968" name="Rectangle 32"/>
              <p:cNvSpPr>
                <a:spLocks noChangeArrowheads="1"/>
              </p:cNvSpPr>
              <p:nvPr/>
            </p:nvSpPr>
            <p:spPr bwMode="auto">
              <a:xfrm>
                <a:off x="1578" y="3780"/>
                <a:ext cx="91" cy="91"/>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3969" name="Rectangle 33"/>
              <p:cNvSpPr>
                <a:spLocks noChangeArrowheads="1"/>
              </p:cNvSpPr>
              <p:nvPr/>
            </p:nvSpPr>
            <p:spPr bwMode="auto">
              <a:xfrm>
                <a:off x="1668" y="3780"/>
                <a:ext cx="91" cy="91"/>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23970" name="Text Box 34"/>
            <p:cNvSpPr txBox="1">
              <a:spLocks noChangeArrowheads="1"/>
            </p:cNvSpPr>
            <p:nvPr/>
          </p:nvSpPr>
          <p:spPr bwMode="auto">
            <a:xfrm>
              <a:off x="2336" y="3838"/>
              <a:ext cx="57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600" b="1">
                  <a:latin typeface="Times New Roman" pitchFamily="18" charset="0"/>
                  <a:ea typeface="华文细黑" pitchFamily="2" charset="-122"/>
                </a:rPr>
                <a:t>八近邻</a:t>
              </a:r>
            </a:p>
          </p:txBody>
        </p:sp>
      </p:grpSp>
    </p:spTree>
    <p:extLst>
      <p:ext uri="{BB962C8B-B14F-4D97-AF65-F5344CB8AC3E}">
        <p14:creationId xmlns:p14="http://schemas.microsoft.com/office/powerpoint/2010/main" val="2460826783"/>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3939">
                                            <p:txEl>
                                              <p:pRg st="0" end="0"/>
                                            </p:txEl>
                                          </p:spTgt>
                                        </p:tgtEl>
                                        <p:attrNameLst>
                                          <p:attrName>style.visibility</p:attrName>
                                        </p:attrNameLst>
                                      </p:cBhvr>
                                      <p:to>
                                        <p:strVal val="visible"/>
                                      </p:to>
                                    </p:set>
                                    <p:anim calcmode="lin" valueType="num">
                                      <p:cBhvr additive="base">
                                        <p:cTn id="7" dur="500" fill="hold"/>
                                        <p:tgtEl>
                                          <p:spTgt spid="42393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2393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23940"/>
                                        </p:tgtEl>
                                        <p:attrNameLst>
                                          <p:attrName>style.visibility</p:attrName>
                                        </p:attrNameLst>
                                      </p:cBhvr>
                                      <p:to>
                                        <p:strVal val="visible"/>
                                      </p:to>
                                    </p:set>
                                    <p:anim calcmode="lin" valueType="num">
                                      <p:cBhvr additive="base">
                                        <p:cTn id="13" dur="500" fill="hold"/>
                                        <p:tgtEl>
                                          <p:spTgt spid="423940"/>
                                        </p:tgtEl>
                                        <p:attrNameLst>
                                          <p:attrName>ppt_x</p:attrName>
                                        </p:attrNameLst>
                                      </p:cBhvr>
                                      <p:tavLst>
                                        <p:tav tm="0">
                                          <p:val>
                                            <p:strVal val="0-#ppt_w/2"/>
                                          </p:val>
                                        </p:tav>
                                        <p:tav tm="100000">
                                          <p:val>
                                            <p:strVal val="#ppt_x"/>
                                          </p:val>
                                        </p:tav>
                                      </p:tavLst>
                                    </p:anim>
                                    <p:anim calcmode="lin" valueType="num">
                                      <p:cBhvr additive="base">
                                        <p:cTn id="14" dur="500" fill="hold"/>
                                        <p:tgtEl>
                                          <p:spTgt spid="42394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23945"/>
                                        </p:tgtEl>
                                        <p:attrNameLst>
                                          <p:attrName>style.visibility</p:attrName>
                                        </p:attrNameLst>
                                      </p:cBhvr>
                                      <p:to>
                                        <p:strVal val="visible"/>
                                      </p:to>
                                    </p:set>
                                    <p:anim calcmode="lin" valueType="num">
                                      <p:cBhvr additive="base">
                                        <p:cTn id="19" dur="500" fill="hold"/>
                                        <p:tgtEl>
                                          <p:spTgt spid="423945"/>
                                        </p:tgtEl>
                                        <p:attrNameLst>
                                          <p:attrName>ppt_x</p:attrName>
                                        </p:attrNameLst>
                                      </p:cBhvr>
                                      <p:tavLst>
                                        <p:tav tm="0">
                                          <p:val>
                                            <p:strVal val="0-#ppt_w/2"/>
                                          </p:val>
                                        </p:tav>
                                        <p:tav tm="100000">
                                          <p:val>
                                            <p:strVal val="#ppt_x"/>
                                          </p:val>
                                        </p:tav>
                                      </p:tavLst>
                                    </p:anim>
                                    <p:anim calcmode="lin" valueType="num">
                                      <p:cBhvr additive="base">
                                        <p:cTn id="20" dur="500" fill="hold"/>
                                        <p:tgtEl>
                                          <p:spTgt spid="42394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423941"/>
                                        </p:tgtEl>
                                        <p:attrNameLst>
                                          <p:attrName>style.visibility</p:attrName>
                                        </p:attrNameLst>
                                      </p:cBhvr>
                                      <p:to>
                                        <p:strVal val="visible"/>
                                      </p:to>
                                    </p:set>
                                    <p:anim calcmode="lin" valueType="num">
                                      <p:cBhvr additive="base">
                                        <p:cTn id="25" dur="500" fill="hold"/>
                                        <p:tgtEl>
                                          <p:spTgt spid="423941"/>
                                        </p:tgtEl>
                                        <p:attrNameLst>
                                          <p:attrName>ppt_x</p:attrName>
                                        </p:attrNameLst>
                                      </p:cBhvr>
                                      <p:tavLst>
                                        <p:tav tm="0">
                                          <p:val>
                                            <p:strVal val="0-#ppt_w/2"/>
                                          </p:val>
                                        </p:tav>
                                        <p:tav tm="100000">
                                          <p:val>
                                            <p:strVal val="#ppt_x"/>
                                          </p:val>
                                        </p:tav>
                                      </p:tavLst>
                                    </p:anim>
                                    <p:anim calcmode="lin" valueType="num">
                                      <p:cBhvr additive="base">
                                        <p:cTn id="26" dur="500" fill="hold"/>
                                        <p:tgtEl>
                                          <p:spTgt spid="423941"/>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23942"/>
                                        </p:tgtEl>
                                        <p:attrNameLst>
                                          <p:attrName>style.visibility</p:attrName>
                                        </p:attrNameLst>
                                      </p:cBhvr>
                                      <p:to>
                                        <p:strVal val="visible"/>
                                      </p:to>
                                    </p:set>
                                    <p:anim calcmode="lin" valueType="num">
                                      <p:cBhvr additive="base">
                                        <p:cTn id="31" dur="500" fill="hold"/>
                                        <p:tgtEl>
                                          <p:spTgt spid="423942"/>
                                        </p:tgtEl>
                                        <p:attrNameLst>
                                          <p:attrName>ppt_x</p:attrName>
                                        </p:attrNameLst>
                                      </p:cBhvr>
                                      <p:tavLst>
                                        <p:tav tm="0">
                                          <p:val>
                                            <p:strVal val="0-#ppt_w/2"/>
                                          </p:val>
                                        </p:tav>
                                        <p:tav tm="100000">
                                          <p:val>
                                            <p:strVal val="#ppt_x"/>
                                          </p:val>
                                        </p:tav>
                                      </p:tavLst>
                                    </p:anim>
                                    <p:anim calcmode="lin" valueType="num">
                                      <p:cBhvr additive="base">
                                        <p:cTn id="32" dur="500" fill="hold"/>
                                        <p:tgtEl>
                                          <p:spTgt spid="423942"/>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423943"/>
                                        </p:tgtEl>
                                        <p:attrNameLst>
                                          <p:attrName>style.visibility</p:attrName>
                                        </p:attrNameLst>
                                      </p:cBhvr>
                                      <p:to>
                                        <p:strVal val="visible"/>
                                      </p:to>
                                    </p:set>
                                    <p:anim calcmode="lin" valueType="num">
                                      <p:cBhvr additive="base">
                                        <p:cTn id="37" dur="500" fill="hold"/>
                                        <p:tgtEl>
                                          <p:spTgt spid="423943"/>
                                        </p:tgtEl>
                                        <p:attrNameLst>
                                          <p:attrName>ppt_x</p:attrName>
                                        </p:attrNameLst>
                                      </p:cBhvr>
                                      <p:tavLst>
                                        <p:tav tm="0">
                                          <p:val>
                                            <p:strVal val="0-#ppt_w/2"/>
                                          </p:val>
                                        </p:tav>
                                        <p:tav tm="100000">
                                          <p:val>
                                            <p:strVal val="#ppt_x"/>
                                          </p:val>
                                        </p:tav>
                                      </p:tavLst>
                                    </p:anim>
                                    <p:anim calcmode="lin" valueType="num">
                                      <p:cBhvr additive="base">
                                        <p:cTn id="38" dur="500" fill="hold"/>
                                        <p:tgtEl>
                                          <p:spTgt spid="423943"/>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23944"/>
                                        </p:tgtEl>
                                        <p:attrNameLst>
                                          <p:attrName>style.visibility</p:attrName>
                                        </p:attrNameLst>
                                      </p:cBhvr>
                                      <p:to>
                                        <p:strVal val="visible"/>
                                      </p:to>
                                    </p:set>
                                    <p:anim calcmode="lin" valueType="num">
                                      <p:cBhvr additive="base">
                                        <p:cTn id="43" dur="500" fill="hold"/>
                                        <p:tgtEl>
                                          <p:spTgt spid="423944"/>
                                        </p:tgtEl>
                                        <p:attrNameLst>
                                          <p:attrName>ppt_x</p:attrName>
                                        </p:attrNameLst>
                                      </p:cBhvr>
                                      <p:tavLst>
                                        <p:tav tm="0">
                                          <p:val>
                                            <p:strVal val="0-#ppt_w/2"/>
                                          </p:val>
                                        </p:tav>
                                        <p:tav tm="100000">
                                          <p:val>
                                            <p:strVal val="#ppt_x"/>
                                          </p:val>
                                        </p:tav>
                                      </p:tavLst>
                                    </p:anim>
                                    <p:anim calcmode="lin" valueType="num">
                                      <p:cBhvr additive="base">
                                        <p:cTn id="44" dur="500" fill="hold"/>
                                        <p:tgtEl>
                                          <p:spTgt spid="423944"/>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423946"/>
                                        </p:tgtEl>
                                        <p:attrNameLst>
                                          <p:attrName>style.visibility</p:attrName>
                                        </p:attrNameLst>
                                      </p:cBhvr>
                                      <p:to>
                                        <p:strVal val="visible"/>
                                      </p:to>
                                    </p:set>
                                    <p:anim calcmode="lin" valueType="num">
                                      <p:cBhvr additive="base">
                                        <p:cTn id="49" dur="500" fill="hold"/>
                                        <p:tgtEl>
                                          <p:spTgt spid="423946"/>
                                        </p:tgtEl>
                                        <p:attrNameLst>
                                          <p:attrName>ppt_x</p:attrName>
                                        </p:attrNameLst>
                                      </p:cBhvr>
                                      <p:tavLst>
                                        <p:tav tm="0">
                                          <p:val>
                                            <p:strVal val="0-#ppt_w/2"/>
                                          </p:val>
                                        </p:tav>
                                        <p:tav tm="100000">
                                          <p:val>
                                            <p:strVal val="#ppt_x"/>
                                          </p:val>
                                        </p:tav>
                                      </p:tavLst>
                                    </p:anim>
                                    <p:anim calcmode="lin" valueType="num">
                                      <p:cBhvr additive="base">
                                        <p:cTn id="50" dur="500" fill="hold"/>
                                        <p:tgtEl>
                                          <p:spTgt spid="423946"/>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3" presetClass="entr" presetSubtype="10" fill="hold" nodeType="clickEffect">
                                  <p:stCondLst>
                                    <p:cond delay="0"/>
                                  </p:stCondLst>
                                  <p:childTnLst>
                                    <p:set>
                                      <p:cBhvr>
                                        <p:cTn id="54" dur="1" fill="hold">
                                          <p:stCondLst>
                                            <p:cond delay="0"/>
                                          </p:stCondLst>
                                        </p:cTn>
                                        <p:tgtEl>
                                          <p:spTgt spid="423971"/>
                                        </p:tgtEl>
                                        <p:attrNameLst>
                                          <p:attrName>style.visibility</p:attrName>
                                        </p:attrNameLst>
                                      </p:cBhvr>
                                      <p:to>
                                        <p:strVal val="visible"/>
                                      </p:to>
                                    </p:set>
                                    <p:animEffect transition="in" filter="blinds(horizontal)">
                                      <p:cBhvr>
                                        <p:cTn id="55" dur="500"/>
                                        <p:tgtEl>
                                          <p:spTgt spid="423971"/>
                                        </p:tgtEl>
                                      </p:cBhvr>
                                    </p:animEffect>
                                  </p:childTnLst>
                                </p:cTn>
                              </p:par>
                            </p:childTnLst>
                          </p:cTn>
                        </p:par>
                      </p:childTnLst>
                    </p:cTn>
                  </p:par>
                  <p:par>
                    <p:cTn id="56" fill="hold" nodeType="clickPar">
                      <p:stCondLst>
                        <p:cond delay="indefinite"/>
                      </p:stCondLst>
                      <p:childTnLst>
                        <p:par>
                          <p:cTn id="57" fill="hold" nodeType="withGroup">
                            <p:stCondLst>
                              <p:cond delay="0"/>
                            </p:stCondLst>
                            <p:childTnLst>
                              <p:par>
                                <p:cTn id="58" presetID="3" presetClass="entr" presetSubtype="10" fill="hold" nodeType="clickEffect">
                                  <p:stCondLst>
                                    <p:cond delay="0"/>
                                  </p:stCondLst>
                                  <p:childTnLst>
                                    <p:set>
                                      <p:cBhvr>
                                        <p:cTn id="59" dur="1" fill="hold">
                                          <p:stCondLst>
                                            <p:cond delay="0"/>
                                          </p:stCondLst>
                                        </p:cTn>
                                        <p:tgtEl>
                                          <p:spTgt spid="423973"/>
                                        </p:tgtEl>
                                        <p:attrNameLst>
                                          <p:attrName>style.visibility</p:attrName>
                                        </p:attrNameLst>
                                      </p:cBhvr>
                                      <p:to>
                                        <p:strVal val="visible"/>
                                      </p:to>
                                    </p:set>
                                    <p:animEffect transition="in" filter="blinds(horizontal)">
                                      <p:cBhvr>
                                        <p:cTn id="60" dur="500"/>
                                        <p:tgtEl>
                                          <p:spTgt spid="4239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3939" grpId="0" build="p" autoUpdateAnimBg="0"/>
      <p:bldP spid="423942" grpId="0" autoUpdateAnimBg="0"/>
      <p:bldP spid="423944" grpId="0" autoUpdateAnimBg="0"/>
      <p:bldP spid="423945" grpId="0" autoUpdateAnimBg="0"/>
      <p:bldP spid="423946" grpId="0" autoUpdateAnimBg="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ChangeArrowheads="1"/>
          </p:cNvSpPr>
          <p:nvPr>
            <p:ph type="title"/>
          </p:nvPr>
        </p:nvSpPr>
        <p:spPr/>
        <p:txBody>
          <a:bodyPr/>
          <a:lstStyle/>
          <a:p>
            <a:pPr algn="ctr"/>
            <a:r>
              <a:rPr lang="zh-CN" altLang="en-US" sz="3600">
                <a:solidFill>
                  <a:srgbClr val="FFCC99"/>
                </a:solidFill>
                <a:latin typeface="黑体" pitchFamily="2" charset="-122"/>
                <a:ea typeface="黑体" pitchFamily="2" charset="-122"/>
              </a:rPr>
              <a:t>基于灰度调色板的伪彩色方法</a:t>
            </a:r>
            <a:br>
              <a:rPr lang="zh-CN" altLang="en-US" sz="3600">
                <a:solidFill>
                  <a:srgbClr val="FFCC99"/>
                </a:solidFill>
                <a:latin typeface="黑体" pitchFamily="2" charset="-122"/>
                <a:ea typeface="黑体" pitchFamily="2" charset="-122"/>
              </a:rPr>
            </a:br>
            <a:r>
              <a:rPr lang="zh-CN" altLang="en-US" sz="3600">
                <a:solidFill>
                  <a:srgbClr val="FFCC99"/>
                </a:solidFill>
                <a:latin typeface="黑体" pitchFamily="2" charset="-122"/>
                <a:ea typeface="黑体" pitchFamily="2" charset="-122"/>
              </a:rPr>
              <a:t>                    </a:t>
            </a:r>
            <a:r>
              <a:rPr lang="en-US" altLang="zh-CN" sz="3600">
                <a:solidFill>
                  <a:srgbClr val="FFCC99"/>
                </a:solidFill>
                <a:latin typeface="黑体" pitchFamily="2" charset="-122"/>
                <a:ea typeface="黑体" pitchFamily="2" charset="-122"/>
              </a:rPr>
              <a:t>—— </a:t>
            </a:r>
            <a:r>
              <a:rPr lang="zh-CN" altLang="en-US" sz="3600">
                <a:solidFill>
                  <a:srgbClr val="FFCC99"/>
                </a:solidFill>
                <a:latin typeface="黑体" pitchFamily="2" charset="-122"/>
                <a:ea typeface="黑体" pitchFamily="2" charset="-122"/>
              </a:rPr>
              <a:t>调色板影射例</a:t>
            </a:r>
          </a:p>
        </p:txBody>
      </p:sp>
      <p:pic>
        <p:nvPicPr>
          <p:cNvPr id="446470" name="Picture 6" descr="map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424438" y="1125538"/>
            <a:ext cx="3840163" cy="539750"/>
          </a:xfrm>
          <a:prstGeom prst="rect">
            <a:avLst/>
          </a:prstGeom>
          <a:noFill/>
          <a:extLst>
            <a:ext uri="{909E8E84-426E-40DD-AFC4-6F175D3DCCD1}">
              <a14:hiddenFill xmlns:a14="http://schemas.microsoft.com/office/drawing/2010/main">
                <a:solidFill>
                  <a:srgbClr val="FFFFFF"/>
                </a:solidFill>
              </a14:hiddenFill>
            </a:ext>
          </a:extLst>
        </p:spPr>
      </p:pic>
      <p:grpSp>
        <p:nvGrpSpPr>
          <p:cNvPr id="446486" name="Group 22"/>
          <p:cNvGrpSpPr>
            <a:grpSpLocks/>
          </p:cNvGrpSpPr>
          <p:nvPr/>
        </p:nvGrpSpPr>
        <p:grpSpPr bwMode="auto">
          <a:xfrm>
            <a:off x="179388" y="2349500"/>
            <a:ext cx="2598737" cy="3060700"/>
            <a:chOff x="113" y="1298"/>
            <a:chExt cx="1637" cy="1928"/>
          </a:xfrm>
        </p:grpSpPr>
        <p:pic>
          <p:nvPicPr>
            <p:cNvPr id="446478" name="Picture 14" descr="map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 y="2886"/>
              <a:ext cx="1637"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46480" name="Picture 16" descr="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 y="1298"/>
              <a:ext cx="1637" cy="136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6487" name="Group 23"/>
          <p:cNvGrpSpPr>
            <a:grpSpLocks/>
          </p:cNvGrpSpPr>
          <p:nvPr/>
        </p:nvGrpSpPr>
        <p:grpSpPr bwMode="auto">
          <a:xfrm>
            <a:off x="3203575" y="2349500"/>
            <a:ext cx="2598738" cy="3060700"/>
            <a:chOff x="2018" y="1298"/>
            <a:chExt cx="1637" cy="1928"/>
          </a:xfrm>
        </p:grpSpPr>
        <p:pic>
          <p:nvPicPr>
            <p:cNvPr id="446473" name="Picture 9" descr="map1"/>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8" y="2886"/>
              <a:ext cx="1637" cy="340"/>
            </a:xfrm>
            <a:prstGeom prst="rect">
              <a:avLst/>
            </a:prstGeom>
            <a:noFill/>
            <a:extLst>
              <a:ext uri="{909E8E84-426E-40DD-AFC4-6F175D3DCCD1}">
                <a14:hiddenFill xmlns:a14="http://schemas.microsoft.com/office/drawing/2010/main">
                  <a:solidFill>
                    <a:srgbClr val="FFFFFF"/>
                  </a:solidFill>
                </a14:hiddenFill>
              </a:ext>
            </a:extLst>
          </p:spPr>
        </p:pic>
        <p:pic>
          <p:nvPicPr>
            <p:cNvPr id="446482" name="Picture 18" descr="02s1"/>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18" y="1298"/>
              <a:ext cx="1637" cy="13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46488" name="Group 24"/>
          <p:cNvGrpSpPr>
            <a:grpSpLocks/>
          </p:cNvGrpSpPr>
          <p:nvPr/>
        </p:nvGrpSpPr>
        <p:grpSpPr bwMode="auto">
          <a:xfrm>
            <a:off x="6227763" y="2349500"/>
            <a:ext cx="2598737" cy="3060700"/>
            <a:chOff x="3833" y="1298"/>
            <a:chExt cx="1637" cy="1928"/>
          </a:xfrm>
        </p:grpSpPr>
        <p:pic>
          <p:nvPicPr>
            <p:cNvPr id="446469" name="Picture 5" descr="map2"/>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33" y="2886"/>
              <a:ext cx="1637"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46484" name="Picture 20" descr="02s2"/>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33" y="1298"/>
              <a:ext cx="1637" cy="13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37566787"/>
      </p:ext>
    </p:extLst>
  </p:cSld>
  <p:clrMapOvr>
    <a:masterClrMapping/>
  </p:clrMapOvr>
  <p:transition spd="slow">
    <p:wipe dir="d"/>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Grp="1" noChangeArrowheads="1"/>
          </p:cNvSpPr>
          <p:nvPr>
            <p:ph type="title"/>
          </p:nvPr>
        </p:nvSpPr>
        <p:spPr/>
        <p:txBody>
          <a:bodyPr/>
          <a:lstStyle/>
          <a:p>
            <a:pPr algn="ctr"/>
            <a:r>
              <a:rPr lang="zh-CN" altLang="en-US" sz="3600" dirty="0">
                <a:solidFill>
                  <a:srgbClr val="FFCC99"/>
                </a:solidFill>
                <a:latin typeface="黑体" pitchFamily="2" charset="-122"/>
                <a:ea typeface="黑体" pitchFamily="2" charset="-122"/>
              </a:rPr>
              <a:t>基于灰度调色板的伪彩色方法</a:t>
            </a:r>
            <a:br>
              <a:rPr lang="zh-CN" altLang="en-US" sz="3600" dirty="0">
                <a:solidFill>
                  <a:srgbClr val="FFCC99"/>
                </a:solidFill>
                <a:latin typeface="黑体" pitchFamily="2" charset="-122"/>
                <a:ea typeface="黑体" pitchFamily="2" charset="-122"/>
              </a:rPr>
            </a:br>
            <a:r>
              <a:rPr lang="zh-CN" altLang="en-US" sz="3600" dirty="0">
                <a:solidFill>
                  <a:srgbClr val="FFCC99"/>
                </a:solidFill>
                <a:latin typeface="黑体" pitchFamily="2" charset="-122"/>
                <a:ea typeface="黑体" pitchFamily="2" charset="-122"/>
              </a:rPr>
              <a:t>                 </a:t>
            </a:r>
            <a:r>
              <a:rPr lang="en-US" altLang="zh-CN" sz="3600" dirty="0">
                <a:solidFill>
                  <a:srgbClr val="FFCC99"/>
                </a:solidFill>
                <a:latin typeface="黑体" pitchFamily="2" charset="-122"/>
                <a:ea typeface="黑体" pitchFamily="2" charset="-122"/>
              </a:rPr>
              <a:t>—— </a:t>
            </a:r>
            <a:r>
              <a:rPr lang="zh-CN" altLang="en-US" sz="3600" dirty="0">
                <a:solidFill>
                  <a:srgbClr val="FFCC99"/>
                </a:solidFill>
                <a:latin typeface="黑体" pitchFamily="2" charset="-122"/>
                <a:ea typeface="黑体" pitchFamily="2" charset="-122"/>
              </a:rPr>
              <a:t>调色板影射例</a:t>
            </a:r>
          </a:p>
        </p:txBody>
      </p:sp>
      <p:pic>
        <p:nvPicPr>
          <p:cNvPr id="450573" name="Picture 13" descr="PIC44"/>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611188" y="2276475"/>
            <a:ext cx="3840162" cy="28797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50563" name="Picture 3" descr="map1"/>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424438" y="1125538"/>
            <a:ext cx="3840163" cy="539750"/>
          </a:xfrm>
          <a:prstGeom prst="rect">
            <a:avLst/>
          </a:prstGeom>
          <a:noFill/>
          <a:extLst>
            <a:ext uri="{909E8E84-426E-40DD-AFC4-6F175D3DCCD1}">
              <a14:hiddenFill xmlns:a14="http://schemas.microsoft.com/office/drawing/2010/main">
                <a:solidFill>
                  <a:srgbClr val="FFFFFF"/>
                </a:solidFill>
              </a14:hiddenFill>
            </a:ext>
          </a:extLst>
        </p:spPr>
      </p:pic>
      <p:pic>
        <p:nvPicPr>
          <p:cNvPr id="450575" name="Picture 15" descr="PIC4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9338" y="2276475"/>
            <a:ext cx="3836987" cy="2878138"/>
          </a:xfrm>
          <a:prstGeom prst="rect">
            <a:avLst/>
          </a:prstGeom>
          <a:noFill/>
          <a:extLst>
            <a:ext uri="{909E8E84-426E-40DD-AFC4-6F175D3DCCD1}">
              <a14:hiddenFill xmlns:a14="http://schemas.microsoft.com/office/drawing/2010/main">
                <a:solidFill>
                  <a:srgbClr val="FFFFFF"/>
                </a:solidFill>
              </a14:hiddenFill>
            </a:ext>
          </a:extLst>
        </p:spPr>
      </p:pic>
      <p:pic>
        <p:nvPicPr>
          <p:cNvPr id="450577" name="Picture 17" descr="PIC44s2"/>
          <p:cNvPicPr>
            <a:picLocks noGrp="1" noChangeAspect="1" noChangeArrowheads="1"/>
          </p:cNvPicPr>
          <p:nvPr>
            <p:ph sz="half" idx="2"/>
          </p:nvPr>
        </p:nvPicPr>
        <p:blipFill>
          <a:blip r:embed="rId6">
            <a:extLst>
              <a:ext uri="{28A0092B-C50C-407E-A947-70E740481C1C}">
                <a14:useLocalDpi xmlns:a14="http://schemas.microsoft.com/office/drawing/2010/main" val="0"/>
              </a:ext>
            </a:extLst>
          </a:blip>
          <a:srcRect/>
          <a:stretch>
            <a:fillRect/>
          </a:stretch>
        </p:blipFill>
        <p:spPr>
          <a:xfrm>
            <a:off x="4859338" y="2276475"/>
            <a:ext cx="3840162" cy="28797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50579" name="Picture 19" descr="PIC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188" y="2276475"/>
            <a:ext cx="3840162" cy="28813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16269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50573"/>
                                        </p:tgtEl>
                                        <p:attrNameLst>
                                          <p:attrName>style.visibility</p:attrName>
                                        </p:attrNameLst>
                                      </p:cBhvr>
                                      <p:to>
                                        <p:strVal val="visible"/>
                                      </p:to>
                                    </p:set>
                                    <p:animEffect transition="in" filter="blinds(horizontal)">
                                      <p:cBhvr>
                                        <p:cTn id="7" dur="500"/>
                                        <p:tgtEl>
                                          <p:spTgt spid="45057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50575"/>
                                        </p:tgtEl>
                                        <p:attrNameLst>
                                          <p:attrName>style.visibility</p:attrName>
                                        </p:attrNameLst>
                                      </p:cBhvr>
                                      <p:to>
                                        <p:strVal val="visible"/>
                                      </p:to>
                                    </p:set>
                                    <p:animEffect transition="in" filter="blinds(horizontal)">
                                      <p:cBhvr>
                                        <p:cTn id="12" dur="500"/>
                                        <p:tgtEl>
                                          <p:spTgt spid="45057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50577"/>
                                        </p:tgtEl>
                                        <p:attrNameLst>
                                          <p:attrName>style.visibility</p:attrName>
                                        </p:attrNameLst>
                                      </p:cBhvr>
                                      <p:to>
                                        <p:strVal val="visible"/>
                                      </p:to>
                                    </p:set>
                                    <p:animEffect transition="in" filter="blinds(horizontal)">
                                      <p:cBhvr>
                                        <p:cTn id="17" dur="500"/>
                                        <p:tgtEl>
                                          <p:spTgt spid="45057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50579"/>
                                        </p:tgtEl>
                                        <p:attrNameLst>
                                          <p:attrName>style.visibility</p:attrName>
                                        </p:attrNameLst>
                                      </p:cBhvr>
                                      <p:to>
                                        <p:strVal val="visible"/>
                                      </p:to>
                                    </p:set>
                                    <p:animEffect transition="in" filter="blinds(horizontal)">
                                      <p:cBhvr>
                                        <p:cTn id="22" dur="500"/>
                                        <p:tgtEl>
                                          <p:spTgt spid="4505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30" name="Rectangle 1026"/>
          <p:cNvSpPr>
            <a:spLocks noGrp="1" noChangeArrowheads="1"/>
          </p:cNvSpPr>
          <p:nvPr>
            <p:ph type="title"/>
          </p:nvPr>
        </p:nvSpPr>
        <p:spPr>
          <a:xfrm>
            <a:off x="539750" y="260648"/>
            <a:ext cx="7993063" cy="693738"/>
          </a:xfrm>
        </p:spPr>
        <p:txBody>
          <a:bodyPr/>
          <a:lstStyle/>
          <a:p>
            <a:pPr algn="ctr"/>
            <a:r>
              <a:rPr lang="zh-CN" altLang="en-US" sz="3600" dirty="0">
                <a:solidFill>
                  <a:srgbClr val="FFCC99"/>
                </a:solidFill>
                <a:latin typeface="黑体" pitchFamily="2" charset="-122"/>
                <a:ea typeface="黑体" pitchFamily="2" charset="-122"/>
              </a:rPr>
              <a:t>基于区域分割的伪彩色增强方法</a:t>
            </a:r>
            <a:br>
              <a:rPr lang="zh-CN" altLang="en-US" sz="3600" dirty="0">
                <a:solidFill>
                  <a:srgbClr val="FFCC99"/>
                </a:solidFill>
                <a:latin typeface="黑体" pitchFamily="2" charset="-122"/>
                <a:ea typeface="黑体" pitchFamily="2" charset="-122"/>
              </a:rPr>
            </a:br>
            <a:r>
              <a:rPr lang="zh-CN" altLang="en-US" sz="3600" dirty="0">
                <a:solidFill>
                  <a:srgbClr val="FFCC99"/>
                </a:solidFill>
                <a:latin typeface="黑体" pitchFamily="2" charset="-122"/>
                <a:ea typeface="黑体" pitchFamily="2" charset="-122"/>
              </a:rPr>
              <a:t>                 </a:t>
            </a:r>
            <a:r>
              <a:rPr lang="en-US" altLang="zh-CN" sz="3600" dirty="0">
                <a:solidFill>
                  <a:srgbClr val="FFCC99"/>
                </a:solidFill>
                <a:latin typeface="黑体" pitchFamily="2" charset="-122"/>
                <a:ea typeface="黑体" pitchFamily="2" charset="-122"/>
              </a:rPr>
              <a:t>—— </a:t>
            </a:r>
            <a:r>
              <a:rPr lang="zh-CN" altLang="en-US" sz="3600" dirty="0">
                <a:solidFill>
                  <a:srgbClr val="FFCC99"/>
                </a:solidFill>
                <a:latin typeface="黑体" pitchFamily="2" charset="-122"/>
                <a:ea typeface="黑体" pitchFamily="2" charset="-122"/>
              </a:rPr>
              <a:t>基本原理</a:t>
            </a:r>
          </a:p>
        </p:txBody>
      </p:sp>
      <p:sp>
        <p:nvSpPr>
          <p:cNvPr id="380931" name="Rectangle 1027"/>
          <p:cNvSpPr>
            <a:spLocks noGrp="1" noChangeArrowheads="1"/>
          </p:cNvSpPr>
          <p:nvPr>
            <p:ph type="body" idx="1"/>
          </p:nvPr>
        </p:nvSpPr>
        <p:spPr>
          <a:xfrm>
            <a:off x="827088" y="2276475"/>
            <a:ext cx="7561262" cy="2305050"/>
          </a:xfrm>
        </p:spPr>
        <p:txBody>
          <a:bodyPr/>
          <a:lstStyle/>
          <a:p>
            <a:r>
              <a:rPr lang="zh-CN" altLang="en-US" sz="2800" b="1">
                <a:effectLst/>
                <a:ea typeface="华文细黑" pitchFamily="2" charset="-122"/>
              </a:rPr>
              <a:t>这是一种对不同的区域进行不同颜色增强的方法。</a:t>
            </a:r>
          </a:p>
          <a:p>
            <a:r>
              <a:rPr lang="zh-CN" altLang="en-US" sz="2800" b="1">
                <a:effectLst/>
                <a:ea typeface="华文细黑" pitchFamily="2" charset="-122"/>
              </a:rPr>
              <a:t>目的是，可同时增强并清晰地观察不同区域的细节。</a:t>
            </a:r>
          </a:p>
        </p:txBody>
      </p:sp>
      <p:grpSp>
        <p:nvGrpSpPr>
          <p:cNvPr id="380996" name="Group 1092"/>
          <p:cNvGrpSpPr>
            <a:grpSpLocks/>
          </p:cNvGrpSpPr>
          <p:nvPr/>
        </p:nvGrpSpPr>
        <p:grpSpPr bwMode="auto">
          <a:xfrm>
            <a:off x="1116013" y="4652963"/>
            <a:ext cx="2016125" cy="1800225"/>
            <a:chOff x="703" y="2931"/>
            <a:chExt cx="1270" cy="1134"/>
          </a:xfrm>
        </p:grpSpPr>
        <p:sp>
          <p:nvSpPr>
            <p:cNvPr id="380987" name="Oval 1083"/>
            <p:cNvSpPr>
              <a:spLocks noChangeArrowheads="1"/>
            </p:cNvSpPr>
            <p:nvPr/>
          </p:nvSpPr>
          <p:spPr bwMode="auto">
            <a:xfrm>
              <a:off x="703" y="2931"/>
              <a:ext cx="1270" cy="1134"/>
            </a:xfrm>
            <a:prstGeom prst="ellipse">
              <a:avLst/>
            </a:prstGeom>
            <a:gradFill rotWithShape="1">
              <a:gsLst>
                <a:gs pos="0">
                  <a:srgbClr val="DDDDDD">
                    <a:gamma/>
                    <a:shade val="46275"/>
                    <a:invGamma/>
                  </a:srgbClr>
                </a:gs>
                <a:gs pos="50000">
                  <a:srgbClr val="DDDDDD"/>
                </a:gs>
                <a:gs pos="100000">
                  <a:srgbClr val="DDDDDD">
                    <a:gamma/>
                    <a:shade val="46275"/>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0988" name="Oval 1084"/>
            <p:cNvSpPr>
              <a:spLocks noChangeArrowheads="1"/>
            </p:cNvSpPr>
            <p:nvPr/>
          </p:nvSpPr>
          <p:spPr bwMode="auto">
            <a:xfrm>
              <a:off x="1020" y="3112"/>
              <a:ext cx="771" cy="726"/>
            </a:xfrm>
            <a:prstGeom prst="ellipse">
              <a:avLst/>
            </a:prstGeom>
            <a:gradFill rotWithShape="1">
              <a:gsLst>
                <a:gs pos="0">
                  <a:srgbClr val="969696">
                    <a:gamma/>
                    <a:shade val="46275"/>
                    <a:invGamma/>
                  </a:srgbClr>
                </a:gs>
                <a:gs pos="50000">
                  <a:srgbClr val="969696"/>
                </a:gs>
                <a:gs pos="100000">
                  <a:srgbClr val="969696">
                    <a:gamma/>
                    <a:shade val="46275"/>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0989" name="Oval 1085"/>
            <p:cNvSpPr>
              <a:spLocks noChangeArrowheads="1"/>
            </p:cNvSpPr>
            <p:nvPr/>
          </p:nvSpPr>
          <p:spPr bwMode="auto">
            <a:xfrm>
              <a:off x="1293" y="3384"/>
              <a:ext cx="272" cy="408"/>
            </a:xfrm>
            <a:prstGeom prst="ellipse">
              <a:avLst/>
            </a:prstGeom>
            <a:gradFill rotWithShape="1">
              <a:gsLst>
                <a:gs pos="0">
                  <a:srgbClr val="4D4D4D">
                    <a:gamma/>
                    <a:shade val="46275"/>
                    <a:invGamma/>
                  </a:srgbClr>
                </a:gs>
                <a:gs pos="50000">
                  <a:srgbClr val="4D4D4D"/>
                </a:gs>
                <a:gs pos="100000">
                  <a:srgbClr val="4D4D4D">
                    <a:gamma/>
                    <a:shade val="46275"/>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80997" name="Group 1093"/>
          <p:cNvGrpSpPr>
            <a:grpSpLocks/>
          </p:cNvGrpSpPr>
          <p:nvPr/>
        </p:nvGrpSpPr>
        <p:grpSpPr bwMode="auto">
          <a:xfrm>
            <a:off x="5003800" y="4581525"/>
            <a:ext cx="2016125" cy="1800225"/>
            <a:chOff x="3334" y="2976"/>
            <a:chExt cx="1270" cy="1134"/>
          </a:xfrm>
        </p:grpSpPr>
        <p:sp>
          <p:nvSpPr>
            <p:cNvPr id="380990" name="Oval 1086"/>
            <p:cNvSpPr>
              <a:spLocks noChangeArrowheads="1"/>
            </p:cNvSpPr>
            <p:nvPr/>
          </p:nvSpPr>
          <p:spPr bwMode="auto">
            <a:xfrm>
              <a:off x="3334" y="2976"/>
              <a:ext cx="1270" cy="1134"/>
            </a:xfrm>
            <a:prstGeom prst="ellipse">
              <a:avLst/>
            </a:prstGeom>
            <a:gradFill rotWithShape="1">
              <a:gsLst>
                <a:gs pos="0">
                  <a:srgbClr val="FF66FF">
                    <a:gamma/>
                    <a:shade val="46275"/>
                    <a:invGamma/>
                  </a:srgbClr>
                </a:gs>
                <a:gs pos="50000">
                  <a:srgbClr val="FF66FF"/>
                </a:gs>
                <a:gs pos="100000">
                  <a:srgbClr val="FF66FF">
                    <a:gamma/>
                    <a:shade val="46275"/>
                    <a:invGamma/>
                  </a:srgb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0991" name="Oval 1087"/>
            <p:cNvSpPr>
              <a:spLocks noChangeArrowheads="1"/>
            </p:cNvSpPr>
            <p:nvPr/>
          </p:nvSpPr>
          <p:spPr bwMode="auto">
            <a:xfrm>
              <a:off x="3651" y="3157"/>
              <a:ext cx="771" cy="726"/>
            </a:xfrm>
            <a:prstGeom prst="ellipse">
              <a:avLst/>
            </a:prstGeom>
            <a:gradFill rotWithShape="1">
              <a:gsLst>
                <a:gs pos="0">
                  <a:srgbClr val="FFFF00">
                    <a:gamma/>
                    <a:shade val="46275"/>
                    <a:invGamma/>
                  </a:srgbClr>
                </a:gs>
                <a:gs pos="50000">
                  <a:srgbClr val="FFFF00"/>
                </a:gs>
                <a:gs pos="100000">
                  <a:srgbClr val="FFFF00">
                    <a:gamma/>
                    <a:shade val="46275"/>
                    <a:invGamma/>
                  </a:srgb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0992" name="Oval 1088"/>
            <p:cNvSpPr>
              <a:spLocks noChangeArrowheads="1"/>
            </p:cNvSpPr>
            <p:nvPr/>
          </p:nvSpPr>
          <p:spPr bwMode="auto">
            <a:xfrm>
              <a:off x="3924" y="3429"/>
              <a:ext cx="272" cy="408"/>
            </a:xfrm>
            <a:prstGeom prst="ellipse">
              <a:avLst/>
            </a:prstGeom>
            <a:gradFill rotWithShape="1">
              <a:gsLst>
                <a:gs pos="0">
                  <a:srgbClr val="FF5050">
                    <a:gamma/>
                    <a:shade val="46275"/>
                    <a:invGamma/>
                  </a:srgbClr>
                </a:gs>
                <a:gs pos="50000">
                  <a:srgbClr val="FF5050"/>
                </a:gs>
                <a:gs pos="100000">
                  <a:srgbClr val="FF5050">
                    <a:gamma/>
                    <a:shade val="46275"/>
                    <a:invGamma/>
                  </a:srgbClr>
                </a:gs>
              </a:gsLst>
              <a:lin ang="540000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80995" name="AutoShape 1091"/>
          <p:cNvSpPr>
            <a:spLocks noChangeArrowheads="1"/>
          </p:cNvSpPr>
          <p:nvPr/>
        </p:nvSpPr>
        <p:spPr bwMode="auto">
          <a:xfrm>
            <a:off x="3924300" y="5300663"/>
            <a:ext cx="504825" cy="576262"/>
          </a:xfrm>
          <a:prstGeom prst="rightArrow">
            <a:avLst>
              <a:gd name="adj1" fmla="val 50000"/>
              <a:gd name="adj2" fmla="val 25000"/>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35173420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0931">
                                            <p:txEl>
                                              <p:pRg st="0" end="0"/>
                                            </p:txEl>
                                          </p:spTgt>
                                        </p:tgtEl>
                                        <p:attrNameLst>
                                          <p:attrName>style.visibility</p:attrName>
                                        </p:attrNameLst>
                                      </p:cBhvr>
                                      <p:to>
                                        <p:strVal val="visible"/>
                                      </p:to>
                                    </p:set>
                                    <p:animEffect transition="in" filter="blinds(horizontal)">
                                      <p:cBhvr>
                                        <p:cTn id="7" dur="500"/>
                                        <p:tgtEl>
                                          <p:spTgt spid="3809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80931">
                                            <p:txEl>
                                              <p:pRg st="1" end="1"/>
                                            </p:txEl>
                                          </p:spTgt>
                                        </p:tgtEl>
                                        <p:attrNameLst>
                                          <p:attrName>style.visibility</p:attrName>
                                        </p:attrNameLst>
                                      </p:cBhvr>
                                      <p:to>
                                        <p:strVal val="visible"/>
                                      </p:to>
                                    </p:set>
                                    <p:animEffect transition="in" filter="blinds(horizontal)">
                                      <p:cBhvr>
                                        <p:cTn id="12" dur="500"/>
                                        <p:tgtEl>
                                          <p:spTgt spid="3809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80996"/>
                                        </p:tgtEl>
                                        <p:attrNameLst>
                                          <p:attrName>style.visibility</p:attrName>
                                        </p:attrNameLst>
                                      </p:cBhvr>
                                      <p:to>
                                        <p:strVal val="visible"/>
                                      </p:to>
                                    </p:set>
                                    <p:animEffect transition="in" filter="blinds(horizontal)">
                                      <p:cBhvr>
                                        <p:cTn id="17" dur="500"/>
                                        <p:tgtEl>
                                          <p:spTgt spid="38099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80995"/>
                                        </p:tgtEl>
                                        <p:attrNameLst>
                                          <p:attrName>style.visibility</p:attrName>
                                        </p:attrNameLst>
                                      </p:cBhvr>
                                      <p:to>
                                        <p:strVal val="visible"/>
                                      </p:to>
                                    </p:set>
                                    <p:animEffect transition="in" filter="blinds(horizontal)">
                                      <p:cBhvr>
                                        <p:cTn id="22" dur="500"/>
                                        <p:tgtEl>
                                          <p:spTgt spid="38099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80997"/>
                                        </p:tgtEl>
                                        <p:attrNameLst>
                                          <p:attrName>style.visibility</p:attrName>
                                        </p:attrNameLst>
                                      </p:cBhvr>
                                      <p:to>
                                        <p:strVal val="visible"/>
                                      </p:to>
                                    </p:set>
                                    <p:animEffect transition="in" filter="blinds(horizontal)">
                                      <p:cBhvr>
                                        <p:cTn id="27" dur="500"/>
                                        <p:tgtEl>
                                          <p:spTgt spid="380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0931" grpId="0" build="p"/>
      <p:bldP spid="38099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0018" name="Rectangle 2"/>
          <p:cNvSpPr>
            <a:spLocks noGrp="1" noChangeArrowheads="1"/>
          </p:cNvSpPr>
          <p:nvPr>
            <p:ph type="title"/>
          </p:nvPr>
        </p:nvSpPr>
        <p:spPr>
          <a:xfrm>
            <a:off x="539750" y="188640"/>
            <a:ext cx="8353425" cy="1346200"/>
          </a:xfrm>
        </p:spPr>
        <p:txBody>
          <a:bodyPr/>
          <a:lstStyle/>
          <a:p>
            <a:pPr algn="l">
              <a:lnSpc>
                <a:spcPct val="120000"/>
              </a:lnSpc>
            </a:pPr>
            <a:r>
              <a:rPr lang="zh-CN" altLang="en-US" sz="3600" dirty="0">
                <a:solidFill>
                  <a:srgbClr val="FF93FF"/>
                </a:solidFill>
                <a:effectLst/>
                <a:latin typeface="黑体" pitchFamily="2" charset="-122"/>
                <a:ea typeface="黑体" pitchFamily="2" charset="-122"/>
              </a:rPr>
              <a:t>基于区域分割的伪彩色增强方法</a:t>
            </a:r>
            <a:br>
              <a:rPr lang="zh-CN" altLang="en-US" sz="3600" dirty="0">
                <a:solidFill>
                  <a:srgbClr val="FF93FF"/>
                </a:solidFill>
                <a:effectLst/>
                <a:latin typeface="黑体" pitchFamily="2" charset="-122"/>
                <a:ea typeface="黑体" pitchFamily="2" charset="-122"/>
              </a:rPr>
            </a:br>
            <a:r>
              <a:rPr lang="zh-CN" altLang="en-US" sz="3600" dirty="0">
                <a:solidFill>
                  <a:srgbClr val="FF93FF"/>
                </a:solidFill>
                <a:effectLst/>
                <a:latin typeface="黑体" pitchFamily="2" charset="-122"/>
                <a:ea typeface="黑体" pitchFamily="2" charset="-122"/>
              </a:rPr>
              <a:t>           </a:t>
            </a:r>
            <a:r>
              <a:rPr lang="en-US" altLang="zh-CN" sz="3200" dirty="0">
                <a:solidFill>
                  <a:srgbClr val="FF93FF"/>
                </a:solidFill>
                <a:effectLst/>
                <a:latin typeface="Arial"/>
                <a:ea typeface="黑体" pitchFamily="2" charset="-122"/>
              </a:rPr>
              <a:t>——</a:t>
            </a:r>
            <a:r>
              <a:rPr lang="en-US" altLang="zh-CN" sz="3200" dirty="0">
                <a:solidFill>
                  <a:srgbClr val="FF93FF"/>
                </a:solidFill>
                <a:effectLst/>
                <a:latin typeface="黑体" pitchFamily="2" charset="-122"/>
                <a:ea typeface="黑体" pitchFamily="2" charset="-122"/>
              </a:rPr>
              <a:t> </a:t>
            </a:r>
            <a:r>
              <a:rPr lang="zh-CN" altLang="en-US" sz="3200" dirty="0">
                <a:solidFill>
                  <a:srgbClr val="FF93FF"/>
                </a:solidFill>
                <a:effectLst/>
                <a:latin typeface="黑体" pitchFamily="2" charset="-122"/>
                <a:ea typeface="黑体" pitchFamily="2" charset="-122"/>
              </a:rPr>
              <a:t>应用领域与实现方法</a:t>
            </a:r>
          </a:p>
        </p:txBody>
      </p:sp>
      <p:sp>
        <p:nvSpPr>
          <p:cNvPr id="470019" name="Rectangle 3"/>
          <p:cNvSpPr>
            <a:spLocks noGrp="1" noChangeArrowheads="1"/>
          </p:cNvSpPr>
          <p:nvPr>
            <p:ph type="body" idx="1"/>
          </p:nvPr>
        </p:nvSpPr>
        <p:spPr>
          <a:xfrm>
            <a:off x="900113" y="2349500"/>
            <a:ext cx="7489825" cy="3022600"/>
          </a:xfrm>
        </p:spPr>
        <p:txBody>
          <a:bodyPr/>
          <a:lstStyle/>
          <a:p>
            <a:pPr>
              <a:lnSpc>
                <a:spcPct val="120000"/>
              </a:lnSpc>
            </a:pPr>
            <a:r>
              <a:rPr lang="zh-CN" altLang="en-US" sz="2800" b="1">
                <a:effectLst/>
                <a:ea typeface="华文细黑" pitchFamily="2" charset="-122"/>
              </a:rPr>
              <a:t>这种伪彩色技术在医学诊断中常被用到，目的是突出病灶，提高诊断率。</a:t>
            </a:r>
          </a:p>
          <a:p>
            <a:pPr>
              <a:lnSpc>
                <a:spcPct val="120000"/>
              </a:lnSpc>
            </a:pPr>
            <a:r>
              <a:rPr lang="zh-CN" altLang="en-US" sz="2800" b="1">
                <a:effectLst/>
                <a:ea typeface="华文细黑" pitchFamily="2" charset="-122"/>
              </a:rPr>
              <a:t>该伪彩色技术是对原图进行了预处理，将识别出属于不同性质的区域给不同的色彩。</a:t>
            </a:r>
          </a:p>
        </p:txBody>
      </p:sp>
      <p:sp>
        <p:nvSpPr>
          <p:cNvPr id="470020" name="Text Box 4"/>
          <p:cNvSpPr txBox="1">
            <a:spLocks noChangeArrowheads="1"/>
          </p:cNvSpPr>
          <p:nvPr/>
        </p:nvSpPr>
        <p:spPr bwMode="auto">
          <a:xfrm>
            <a:off x="6011863" y="5445125"/>
            <a:ext cx="1728787" cy="461665"/>
          </a:xfrm>
          <a:prstGeom prst="rect">
            <a:avLst/>
          </a:prstGeom>
          <a:noFill/>
          <a:ln w="38100" cmpd="dbl">
            <a:solidFill>
              <a:srgbClr val="FF5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ea typeface="华文细黑" pitchFamily="2" charset="-122"/>
                <a:hlinkClick r:id="rId3" action="ppaction://hlinksldjump"/>
              </a:rPr>
              <a:t>演示示例</a:t>
            </a:r>
            <a:endParaRPr lang="zh-CN" altLang="en-US" sz="2400" b="1" dirty="0">
              <a:ea typeface="华文细黑" pitchFamily="2" charset="-122"/>
            </a:endParaRPr>
          </a:p>
        </p:txBody>
      </p:sp>
    </p:spTree>
    <p:extLst>
      <p:ext uri="{BB962C8B-B14F-4D97-AF65-F5344CB8AC3E}">
        <p14:creationId xmlns:p14="http://schemas.microsoft.com/office/powerpoint/2010/main" val="662102479"/>
      </p:ext>
    </p:extLst>
  </p:cSld>
  <p:clrMapOvr>
    <a:masterClrMapping/>
  </p:clrMapOvr>
  <p:transition spd="slow">
    <p:wipe dir="d"/>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3" name="Rectangle 5"/>
          <p:cNvSpPr>
            <a:spLocks noGrp="1" noChangeArrowheads="1"/>
          </p:cNvSpPr>
          <p:nvPr>
            <p:ph type="title"/>
          </p:nvPr>
        </p:nvSpPr>
        <p:spPr/>
        <p:txBody>
          <a:bodyPr/>
          <a:lstStyle/>
          <a:p>
            <a:pPr algn="ctr"/>
            <a:r>
              <a:rPr lang="zh-CN" altLang="en-US" sz="3600">
                <a:solidFill>
                  <a:srgbClr val="FFCC99"/>
                </a:solidFill>
                <a:latin typeface="黑体" pitchFamily="2" charset="-122"/>
                <a:ea typeface="黑体" pitchFamily="2" charset="-122"/>
              </a:rPr>
              <a:t>基于区域分割的伪彩色增强示例</a:t>
            </a:r>
          </a:p>
        </p:txBody>
      </p:sp>
      <p:pic>
        <p:nvPicPr>
          <p:cNvPr id="386052" name="Picture 4" descr="原图"/>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763713" y="1916113"/>
            <a:ext cx="4968875" cy="40560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99565712"/>
      </p:ext>
    </p:extLst>
  </p:cSld>
  <p:clrMapOvr>
    <a:masterClrMapping/>
  </p:clrMapOvr>
  <p:transition spd="slow">
    <p:wipe dir="d"/>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978" name="Rectangle 2"/>
          <p:cNvSpPr>
            <a:spLocks noGrp="1" noChangeArrowheads="1"/>
          </p:cNvSpPr>
          <p:nvPr>
            <p:ph type="title"/>
          </p:nvPr>
        </p:nvSpPr>
        <p:spPr/>
        <p:txBody>
          <a:bodyPr/>
          <a:lstStyle/>
          <a:p>
            <a:pPr algn="ctr"/>
            <a:r>
              <a:rPr lang="zh-CN" altLang="en-US" sz="3600">
                <a:solidFill>
                  <a:srgbClr val="FFCC99"/>
                </a:solidFill>
                <a:latin typeface="黑体" pitchFamily="2" charset="-122"/>
                <a:ea typeface="黑体" pitchFamily="2" charset="-122"/>
              </a:rPr>
              <a:t>基于区域分割的伪彩色增强示例</a:t>
            </a:r>
          </a:p>
        </p:txBody>
      </p:sp>
      <p:pic>
        <p:nvPicPr>
          <p:cNvPr id="383007" name="Picture 31" descr="图片3"/>
          <p:cNvPicPr>
            <a:picLocks noGrp="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140200" y="1412875"/>
            <a:ext cx="2903538" cy="2519363"/>
          </a:xfrm>
          <a:noFill/>
          <a:ln>
            <a:solidFill>
              <a:srgbClr val="FFCC00"/>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83003" name="Picture 27" descr="肺"/>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4076700"/>
            <a:ext cx="2903537" cy="2519363"/>
          </a:xfrm>
          <a:prstGeom prst="rect">
            <a:avLst/>
          </a:prstGeom>
          <a:noFill/>
          <a:ln w="9525">
            <a:solidFill>
              <a:srgbClr val="FF00FF"/>
            </a:solidFill>
            <a:miter lim="800000"/>
            <a:headEnd/>
            <a:tailEnd/>
          </a:ln>
          <a:extLst>
            <a:ext uri="{909E8E84-426E-40DD-AFC4-6F175D3DCCD1}">
              <a14:hiddenFill xmlns:a14="http://schemas.microsoft.com/office/drawing/2010/main">
                <a:solidFill>
                  <a:srgbClr val="FFFFFF"/>
                </a:solidFill>
              </a14:hiddenFill>
            </a:ext>
          </a:extLst>
        </p:spPr>
      </p:pic>
      <p:pic>
        <p:nvPicPr>
          <p:cNvPr id="383005" name="Picture 29" descr="图片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0200" y="4149725"/>
            <a:ext cx="2903538" cy="2519363"/>
          </a:xfrm>
          <a:prstGeom prst="rect">
            <a:avLst/>
          </a:prstGeom>
          <a:noFill/>
          <a:ln w="9525">
            <a:solidFill>
              <a:srgbClr val="00FF00"/>
            </a:solidFill>
            <a:miter lim="800000"/>
            <a:headEnd/>
            <a:tailEnd/>
          </a:ln>
          <a:extLst>
            <a:ext uri="{909E8E84-426E-40DD-AFC4-6F175D3DCCD1}">
              <a14:hiddenFill xmlns:a14="http://schemas.microsoft.com/office/drawing/2010/main">
                <a:solidFill>
                  <a:srgbClr val="FFFFFF"/>
                </a:solidFill>
              </a14:hiddenFill>
            </a:ext>
          </a:extLst>
        </p:spPr>
      </p:pic>
      <p:pic>
        <p:nvPicPr>
          <p:cNvPr id="383010" name="Picture 34" descr="图片4"/>
          <p:cNvPicPr>
            <a:picLocks noGrp="1" noChangeAspect="1" noChangeArrowheads="1"/>
          </p:cNvPicPr>
          <p:nvPr>
            <p:ph sz="half" idx="1"/>
          </p:nvPr>
        </p:nvPicPr>
        <p:blipFill>
          <a:blip r:embed="rId6">
            <a:extLst>
              <a:ext uri="{28A0092B-C50C-407E-A947-70E740481C1C}">
                <a14:useLocalDpi xmlns:a14="http://schemas.microsoft.com/office/drawing/2010/main" val="0"/>
              </a:ext>
            </a:extLst>
          </a:blip>
          <a:srcRect/>
          <a:stretch>
            <a:fillRect/>
          </a:stretch>
        </p:blipFill>
        <p:spPr>
          <a:xfrm>
            <a:off x="684213" y="1412875"/>
            <a:ext cx="2903537" cy="2519363"/>
          </a:xfrm>
          <a:noFill/>
          <a:ln>
            <a:solidFill>
              <a:srgbClr val="33CCFF"/>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9124854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83010"/>
                                        </p:tgtEl>
                                        <p:attrNameLst>
                                          <p:attrName>style.visibility</p:attrName>
                                        </p:attrNameLst>
                                      </p:cBhvr>
                                      <p:to>
                                        <p:strVal val="visible"/>
                                      </p:to>
                                    </p:set>
                                    <p:animEffect transition="in" filter="blinds(horizontal)">
                                      <p:cBhvr>
                                        <p:cTn id="7" dur="500"/>
                                        <p:tgtEl>
                                          <p:spTgt spid="3830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83007"/>
                                        </p:tgtEl>
                                        <p:attrNameLst>
                                          <p:attrName>style.visibility</p:attrName>
                                        </p:attrNameLst>
                                      </p:cBhvr>
                                      <p:to>
                                        <p:strVal val="visible"/>
                                      </p:to>
                                    </p:set>
                                    <p:animEffect transition="in" filter="blinds(horizontal)">
                                      <p:cBhvr>
                                        <p:cTn id="12" dur="500"/>
                                        <p:tgtEl>
                                          <p:spTgt spid="3830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83003"/>
                                        </p:tgtEl>
                                        <p:attrNameLst>
                                          <p:attrName>style.visibility</p:attrName>
                                        </p:attrNameLst>
                                      </p:cBhvr>
                                      <p:to>
                                        <p:strVal val="visible"/>
                                      </p:to>
                                    </p:set>
                                    <p:animEffect transition="in" filter="blinds(horizontal)">
                                      <p:cBhvr>
                                        <p:cTn id="17" dur="500"/>
                                        <p:tgtEl>
                                          <p:spTgt spid="38300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83005"/>
                                        </p:tgtEl>
                                        <p:attrNameLst>
                                          <p:attrName>style.visibility</p:attrName>
                                        </p:attrNameLst>
                                      </p:cBhvr>
                                      <p:to>
                                        <p:strVal val="visible"/>
                                      </p:to>
                                    </p:set>
                                    <p:animEffect transition="in" filter="blinds(horizontal)">
                                      <p:cBhvr>
                                        <p:cTn id="22" dur="500"/>
                                        <p:tgtEl>
                                          <p:spTgt spid="3830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42" name="Rectangle 2"/>
          <p:cNvSpPr>
            <a:spLocks noGrp="1" noChangeArrowheads="1"/>
          </p:cNvSpPr>
          <p:nvPr>
            <p:ph type="title"/>
          </p:nvPr>
        </p:nvSpPr>
        <p:spPr>
          <a:xfrm>
            <a:off x="611188" y="404813"/>
            <a:ext cx="6346825" cy="996950"/>
          </a:xfrm>
        </p:spPr>
        <p:txBody>
          <a:bodyPr/>
          <a:lstStyle/>
          <a:p>
            <a:pPr algn="ctr"/>
            <a:r>
              <a:rPr lang="zh-CN" altLang="en-US" sz="3600">
                <a:solidFill>
                  <a:srgbClr val="FFCC99"/>
                </a:solidFill>
                <a:latin typeface="黑体" pitchFamily="2" charset="-122"/>
                <a:ea typeface="黑体" pitchFamily="2" charset="-122"/>
              </a:rPr>
              <a:t>谢谢大家</a:t>
            </a:r>
          </a:p>
        </p:txBody>
      </p:sp>
      <p:sp>
        <p:nvSpPr>
          <p:cNvPr id="471043" name="Rectangle 3"/>
          <p:cNvSpPr>
            <a:spLocks noGrp="1" noChangeArrowheads="1"/>
          </p:cNvSpPr>
          <p:nvPr>
            <p:ph type="body" idx="1"/>
          </p:nvPr>
        </p:nvSpPr>
        <p:spPr>
          <a:xfrm>
            <a:off x="1547813" y="2060575"/>
            <a:ext cx="5680075" cy="2503488"/>
          </a:xfrm>
        </p:spPr>
        <p:txBody>
          <a:bodyPr/>
          <a:lstStyle/>
          <a:p>
            <a:pPr>
              <a:lnSpc>
                <a:spcPct val="90000"/>
              </a:lnSpc>
              <a:buFont typeface="Wingdings" pitchFamily="2" charset="2"/>
              <a:buNone/>
            </a:pPr>
            <a:r>
              <a:rPr lang="zh-CN" altLang="en-US" sz="2800">
                <a:effectLst/>
                <a:latin typeface="黑体" pitchFamily="2" charset="-122"/>
                <a:ea typeface="黑体" pitchFamily="2" charset="-122"/>
              </a:rPr>
              <a:t>作业</a:t>
            </a:r>
          </a:p>
          <a:p>
            <a:pPr>
              <a:lnSpc>
                <a:spcPct val="90000"/>
              </a:lnSpc>
              <a:buFont typeface="Wingdings" pitchFamily="2" charset="2"/>
              <a:buNone/>
            </a:pPr>
            <a:endParaRPr lang="zh-CN" altLang="en-US" sz="2800">
              <a:effectLst/>
              <a:latin typeface="黑体" pitchFamily="2" charset="-122"/>
              <a:ea typeface="黑体" pitchFamily="2" charset="-122"/>
            </a:endParaRPr>
          </a:p>
          <a:p>
            <a:pPr>
              <a:lnSpc>
                <a:spcPct val="90000"/>
              </a:lnSpc>
              <a:buFont typeface="Wingdings" pitchFamily="2" charset="2"/>
              <a:buNone/>
            </a:pPr>
            <a:r>
              <a:rPr lang="en-US" altLang="zh-CN" sz="2800">
                <a:effectLst/>
                <a:latin typeface="黑体" pitchFamily="2" charset="-122"/>
                <a:ea typeface="黑体" pitchFamily="2" charset="-122"/>
              </a:rPr>
              <a:t>P51 3(1),(2),(3)</a:t>
            </a:r>
          </a:p>
          <a:p>
            <a:pPr>
              <a:lnSpc>
                <a:spcPct val="90000"/>
              </a:lnSpc>
              <a:buFont typeface="Wingdings" pitchFamily="2" charset="2"/>
              <a:buNone/>
            </a:pPr>
            <a:r>
              <a:rPr lang="en-US" altLang="zh-CN" sz="2800">
                <a:effectLst/>
                <a:latin typeface="黑体" pitchFamily="2" charset="-122"/>
                <a:ea typeface="黑体" pitchFamily="2" charset="-122"/>
              </a:rPr>
              <a:t>    </a:t>
            </a:r>
            <a:r>
              <a:rPr lang="zh-CN" altLang="en-US" sz="2800">
                <a:effectLst/>
                <a:latin typeface="黑体" pitchFamily="2" charset="-122"/>
                <a:ea typeface="黑体" pitchFamily="2" charset="-122"/>
              </a:rPr>
              <a:t>不要求计算对比度。</a:t>
            </a:r>
          </a:p>
        </p:txBody>
      </p:sp>
    </p:spTree>
    <p:extLst>
      <p:ext uri="{BB962C8B-B14F-4D97-AF65-F5344CB8AC3E}">
        <p14:creationId xmlns:p14="http://schemas.microsoft.com/office/powerpoint/2010/main" val="4682786"/>
      </p:ext>
    </p:extLst>
  </p:cSld>
  <p:clrMapOvr>
    <a:masterClrMapping/>
  </p:clrMapOvr>
  <p:transition spd="slow">
    <p:wipe dir="d"/>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57200" y="1646237"/>
            <a:ext cx="8229600" cy="4526280"/>
          </a:xfrm>
          <a:prstGeom prst="rect">
            <a:avLst/>
          </a:prstGeom>
        </p:spPr>
        <p:txBody>
          <a:bodyPr/>
          <a:lstStyle/>
          <a:p>
            <a:r>
              <a:rPr lang="zh-CN" altLang="en-US" sz="6000" dirty="0"/>
              <a:t>谢谢大家</a:t>
            </a:r>
          </a:p>
        </p:txBody>
      </p:sp>
    </p:spTree>
    <p:extLst>
      <p:ext uri="{BB962C8B-B14F-4D97-AF65-F5344CB8AC3E}">
        <p14:creationId xmlns:p14="http://schemas.microsoft.com/office/powerpoint/2010/main" val="19783932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3218" name="Rectangle 1026"/>
          <p:cNvSpPr>
            <a:spLocks noGrp="1" noChangeArrowheads="1"/>
          </p:cNvSpPr>
          <p:nvPr>
            <p:ph type="title" idx="4294967295"/>
          </p:nvPr>
        </p:nvSpPr>
        <p:spPr>
          <a:xfrm>
            <a:off x="827088" y="692150"/>
            <a:ext cx="5113337" cy="719138"/>
          </a:xfrm>
          <a:prstGeom prst="rect">
            <a:avLst/>
          </a:prstGeom>
        </p:spPr>
        <p:txBody>
          <a:bodyPr/>
          <a:lstStyle/>
          <a:p>
            <a:pPr algn="l"/>
            <a:r>
              <a:rPr lang="zh-CN" altLang="en-US" sz="3600" dirty="0">
                <a:solidFill>
                  <a:srgbClr val="FFCC99"/>
                </a:solidFill>
                <a:latin typeface="黑体" pitchFamily="2" charset="-122"/>
                <a:ea typeface="黑体" pitchFamily="2" charset="-122"/>
              </a:rPr>
              <a:t>对比度的计算例</a:t>
            </a:r>
          </a:p>
        </p:txBody>
      </p:sp>
      <p:graphicFrame>
        <p:nvGraphicFramePr>
          <p:cNvPr id="393223" name="Object 1031"/>
          <p:cNvGraphicFramePr>
            <a:graphicFrameLocks noChangeAspect="1"/>
          </p:cNvGraphicFramePr>
          <p:nvPr/>
        </p:nvGraphicFramePr>
        <p:xfrm>
          <a:off x="2987675" y="1844675"/>
          <a:ext cx="2008188" cy="1587500"/>
        </p:xfrm>
        <a:graphic>
          <a:graphicData uri="http://schemas.openxmlformats.org/presentationml/2006/ole">
            <mc:AlternateContent xmlns:mc="http://schemas.openxmlformats.org/markup-compatibility/2006">
              <mc:Choice xmlns:v="urn:schemas-microsoft-com:vml" Requires="v">
                <p:oleObj spid="_x0000_s6278" name="Equation" r:id="rId4" imgW="1155600" imgH="914400" progId="Equation.DSMT4">
                  <p:embed/>
                </p:oleObj>
              </mc:Choice>
              <mc:Fallback>
                <p:oleObj name="Equation" r:id="rId4" imgW="1155600" imgH="9144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844675"/>
                        <a:ext cx="2008188" cy="1587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3228" name="Object 1036"/>
          <p:cNvGraphicFramePr>
            <a:graphicFrameLocks noChangeAspect="1"/>
          </p:cNvGraphicFramePr>
          <p:nvPr/>
        </p:nvGraphicFramePr>
        <p:xfrm>
          <a:off x="914400" y="3886200"/>
          <a:ext cx="6003925" cy="419100"/>
        </p:xfrm>
        <a:graphic>
          <a:graphicData uri="http://schemas.openxmlformats.org/presentationml/2006/ole">
            <mc:AlternateContent xmlns:mc="http://schemas.openxmlformats.org/markup-compatibility/2006">
              <mc:Choice xmlns:v="urn:schemas-microsoft-com:vml" Requires="v">
                <p:oleObj spid="_x0000_s6279" name="Equation" r:id="rId6" imgW="3454200" imgH="241200" progId="Equation.DSMT4">
                  <p:embed/>
                </p:oleObj>
              </mc:Choice>
              <mc:Fallback>
                <p:oleObj name="Equation" r:id="rId6" imgW="3454200" imgH="2412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4400" y="3886200"/>
                        <a:ext cx="6003925" cy="419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3229" name="Object 1037"/>
          <p:cNvGraphicFramePr>
            <a:graphicFrameLocks noChangeAspect="1"/>
          </p:cNvGraphicFramePr>
          <p:nvPr/>
        </p:nvGraphicFramePr>
        <p:xfrm>
          <a:off x="1295400" y="4343400"/>
          <a:ext cx="7237413" cy="396875"/>
        </p:xfrm>
        <a:graphic>
          <a:graphicData uri="http://schemas.openxmlformats.org/presentationml/2006/ole">
            <mc:AlternateContent xmlns:mc="http://schemas.openxmlformats.org/markup-compatibility/2006">
              <mc:Choice xmlns:v="urn:schemas-microsoft-com:vml" Requires="v">
                <p:oleObj spid="_x0000_s6280" name="Equation" r:id="rId8" imgW="4165560" imgH="228600" progId="Equation.DSMT4">
                  <p:embed/>
                </p:oleObj>
              </mc:Choice>
              <mc:Fallback>
                <p:oleObj name="Equation" r:id="rId8" imgW="4165560" imgH="228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5400" y="4343400"/>
                        <a:ext cx="723741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3230" name="Object 1038"/>
          <p:cNvGraphicFramePr>
            <a:graphicFrameLocks noChangeAspect="1"/>
          </p:cNvGraphicFramePr>
          <p:nvPr/>
        </p:nvGraphicFramePr>
        <p:xfrm>
          <a:off x="1295400" y="4876800"/>
          <a:ext cx="7302500" cy="396875"/>
        </p:xfrm>
        <a:graphic>
          <a:graphicData uri="http://schemas.openxmlformats.org/presentationml/2006/ole">
            <mc:AlternateContent xmlns:mc="http://schemas.openxmlformats.org/markup-compatibility/2006">
              <mc:Choice xmlns:v="urn:schemas-microsoft-com:vml" Requires="v">
                <p:oleObj spid="_x0000_s6281" name="Equation" r:id="rId10" imgW="4203360" imgH="228600" progId="Equation.DSMT4">
                  <p:embed/>
                </p:oleObj>
              </mc:Choice>
              <mc:Fallback>
                <p:oleObj name="Equation" r:id="rId10" imgW="4203360" imgH="2286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95400" y="4876800"/>
                        <a:ext cx="730250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3231" name="Object 1039"/>
          <p:cNvGraphicFramePr>
            <a:graphicFrameLocks noChangeAspect="1"/>
          </p:cNvGraphicFramePr>
          <p:nvPr/>
        </p:nvGraphicFramePr>
        <p:xfrm>
          <a:off x="1249363" y="5410200"/>
          <a:ext cx="6022975" cy="396875"/>
        </p:xfrm>
        <a:graphic>
          <a:graphicData uri="http://schemas.openxmlformats.org/presentationml/2006/ole">
            <mc:AlternateContent xmlns:mc="http://schemas.openxmlformats.org/markup-compatibility/2006">
              <mc:Choice xmlns:v="urn:schemas-microsoft-com:vml" Requires="v">
                <p:oleObj spid="_x0000_s6282" name="Equation" r:id="rId12" imgW="3466800" imgH="228600" progId="Equation.DSMT4">
                  <p:embed/>
                </p:oleObj>
              </mc:Choice>
              <mc:Fallback>
                <p:oleObj name="Equation" r:id="rId12" imgW="346680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49363" y="5410200"/>
                        <a:ext cx="6022975"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93232" name="Object 1040"/>
          <p:cNvGraphicFramePr>
            <a:graphicFrameLocks noChangeAspect="1"/>
          </p:cNvGraphicFramePr>
          <p:nvPr/>
        </p:nvGraphicFramePr>
        <p:xfrm>
          <a:off x="1219200" y="5943600"/>
          <a:ext cx="1125538" cy="311150"/>
        </p:xfrm>
        <a:graphic>
          <a:graphicData uri="http://schemas.openxmlformats.org/presentationml/2006/ole">
            <mc:AlternateContent xmlns:mc="http://schemas.openxmlformats.org/markup-compatibility/2006">
              <mc:Choice xmlns:v="urn:schemas-microsoft-com:vml" Requires="v">
                <p:oleObj spid="_x0000_s6283" name="Equation" r:id="rId14" imgW="647640" imgH="177480" progId="Equation.DSMT4">
                  <p:embed/>
                </p:oleObj>
              </mc:Choice>
              <mc:Fallback>
                <p:oleObj name="Equation" r:id="rId14" imgW="647640" imgH="17748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19200" y="5943600"/>
                        <a:ext cx="1125538" cy="31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3234" name="Text Box 1042"/>
          <p:cNvSpPr txBox="1">
            <a:spLocks noChangeArrowheads="1"/>
          </p:cNvSpPr>
          <p:nvPr/>
        </p:nvSpPr>
        <p:spPr bwMode="auto">
          <a:xfrm>
            <a:off x="827088" y="2133600"/>
            <a:ext cx="18732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a:ea typeface="华文细黑" pitchFamily="2" charset="-122"/>
              </a:rPr>
              <a:t>设图像为：</a:t>
            </a:r>
          </a:p>
        </p:txBody>
      </p:sp>
    </p:spTree>
    <p:extLst>
      <p:ext uri="{BB962C8B-B14F-4D97-AF65-F5344CB8AC3E}">
        <p14:creationId xmlns:p14="http://schemas.microsoft.com/office/powerpoint/2010/main" val="2579173450"/>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93223"/>
                                        </p:tgtEl>
                                        <p:attrNameLst>
                                          <p:attrName>style.visibility</p:attrName>
                                        </p:attrNameLst>
                                      </p:cBhvr>
                                      <p:to>
                                        <p:strVal val="visible"/>
                                      </p:to>
                                    </p:set>
                                    <p:anim calcmode="lin" valueType="num">
                                      <p:cBhvr additive="base">
                                        <p:cTn id="7" dur="500" fill="hold"/>
                                        <p:tgtEl>
                                          <p:spTgt spid="393223"/>
                                        </p:tgtEl>
                                        <p:attrNameLst>
                                          <p:attrName>ppt_x</p:attrName>
                                        </p:attrNameLst>
                                      </p:cBhvr>
                                      <p:tavLst>
                                        <p:tav tm="0">
                                          <p:val>
                                            <p:strVal val="0-#ppt_w/2"/>
                                          </p:val>
                                        </p:tav>
                                        <p:tav tm="100000">
                                          <p:val>
                                            <p:strVal val="#ppt_x"/>
                                          </p:val>
                                        </p:tav>
                                      </p:tavLst>
                                    </p:anim>
                                    <p:anim calcmode="lin" valueType="num">
                                      <p:cBhvr additive="base">
                                        <p:cTn id="8" dur="500" fill="hold"/>
                                        <p:tgtEl>
                                          <p:spTgt spid="39322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393228"/>
                                        </p:tgtEl>
                                        <p:attrNameLst>
                                          <p:attrName>style.visibility</p:attrName>
                                        </p:attrNameLst>
                                      </p:cBhvr>
                                      <p:to>
                                        <p:strVal val="visible"/>
                                      </p:to>
                                    </p:set>
                                    <p:anim calcmode="lin" valueType="num">
                                      <p:cBhvr additive="base">
                                        <p:cTn id="13" dur="500" fill="hold"/>
                                        <p:tgtEl>
                                          <p:spTgt spid="393228"/>
                                        </p:tgtEl>
                                        <p:attrNameLst>
                                          <p:attrName>ppt_x</p:attrName>
                                        </p:attrNameLst>
                                      </p:cBhvr>
                                      <p:tavLst>
                                        <p:tav tm="0">
                                          <p:val>
                                            <p:strVal val="0-#ppt_w/2"/>
                                          </p:val>
                                        </p:tav>
                                        <p:tav tm="100000">
                                          <p:val>
                                            <p:strVal val="#ppt_x"/>
                                          </p:val>
                                        </p:tav>
                                      </p:tavLst>
                                    </p:anim>
                                    <p:anim calcmode="lin" valueType="num">
                                      <p:cBhvr additive="base">
                                        <p:cTn id="14" dur="500" fill="hold"/>
                                        <p:tgtEl>
                                          <p:spTgt spid="39322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393229"/>
                                        </p:tgtEl>
                                        <p:attrNameLst>
                                          <p:attrName>style.visibility</p:attrName>
                                        </p:attrNameLst>
                                      </p:cBhvr>
                                      <p:to>
                                        <p:strVal val="visible"/>
                                      </p:to>
                                    </p:set>
                                    <p:anim calcmode="lin" valueType="num">
                                      <p:cBhvr additive="base">
                                        <p:cTn id="19" dur="500" fill="hold"/>
                                        <p:tgtEl>
                                          <p:spTgt spid="393229"/>
                                        </p:tgtEl>
                                        <p:attrNameLst>
                                          <p:attrName>ppt_x</p:attrName>
                                        </p:attrNameLst>
                                      </p:cBhvr>
                                      <p:tavLst>
                                        <p:tav tm="0">
                                          <p:val>
                                            <p:strVal val="0-#ppt_w/2"/>
                                          </p:val>
                                        </p:tav>
                                        <p:tav tm="100000">
                                          <p:val>
                                            <p:strVal val="#ppt_x"/>
                                          </p:val>
                                        </p:tav>
                                      </p:tavLst>
                                    </p:anim>
                                    <p:anim calcmode="lin" valueType="num">
                                      <p:cBhvr additive="base">
                                        <p:cTn id="20" dur="500" fill="hold"/>
                                        <p:tgtEl>
                                          <p:spTgt spid="393229"/>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393230"/>
                                        </p:tgtEl>
                                        <p:attrNameLst>
                                          <p:attrName>style.visibility</p:attrName>
                                        </p:attrNameLst>
                                      </p:cBhvr>
                                      <p:to>
                                        <p:strVal val="visible"/>
                                      </p:to>
                                    </p:set>
                                    <p:anim calcmode="lin" valueType="num">
                                      <p:cBhvr additive="base">
                                        <p:cTn id="25" dur="500" fill="hold"/>
                                        <p:tgtEl>
                                          <p:spTgt spid="393230"/>
                                        </p:tgtEl>
                                        <p:attrNameLst>
                                          <p:attrName>ppt_x</p:attrName>
                                        </p:attrNameLst>
                                      </p:cBhvr>
                                      <p:tavLst>
                                        <p:tav tm="0">
                                          <p:val>
                                            <p:strVal val="0-#ppt_w/2"/>
                                          </p:val>
                                        </p:tav>
                                        <p:tav tm="100000">
                                          <p:val>
                                            <p:strVal val="#ppt_x"/>
                                          </p:val>
                                        </p:tav>
                                      </p:tavLst>
                                    </p:anim>
                                    <p:anim calcmode="lin" valueType="num">
                                      <p:cBhvr additive="base">
                                        <p:cTn id="26" dur="500" fill="hold"/>
                                        <p:tgtEl>
                                          <p:spTgt spid="393230"/>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393231"/>
                                        </p:tgtEl>
                                        <p:attrNameLst>
                                          <p:attrName>style.visibility</p:attrName>
                                        </p:attrNameLst>
                                      </p:cBhvr>
                                      <p:to>
                                        <p:strVal val="visible"/>
                                      </p:to>
                                    </p:set>
                                    <p:anim calcmode="lin" valueType="num">
                                      <p:cBhvr additive="base">
                                        <p:cTn id="31" dur="500" fill="hold"/>
                                        <p:tgtEl>
                                          <p:spTgt spid="393231"/>
                                        </p:tgtEl>
                                        <p:attrNameLst>
                                          <p:attrName>ppt_x</p:attrName>
                                        </p:attrNameLst>
                                      </p:cBhvr>
                                      <p:tavLst>
                                        <p:tav tm="0">
                                          <p:val>
                                            <p:strVal val="0-#ppt_w/2"/>
                                          </p:val>
                                        </p:tav>
                                        <p:tav tm="100000">
                                          <p:val>
                                            <p:strVal val="#ppt_x"/>
                                          </p:val>
                                        </p:tav>
                                      </p:tavLst>
                                    </p:anim>
                                    <p:anim calcmode="lin" valueType="num">
                                      <p:cBhvr additive="base">
                                        <p:cTn id="32" dur="500" fill="hold"/>
                                        <p:tgtEl>
                                          <p:spTgt spid="393231"/>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393232"/>
                                        </p:tgtEl>
                                        <p:attrNameLst>
                                          <p:attrName>style.visibility</p:attrName>
                                        </p:attrNameLst>
                                      </p:cBhvr>
                                      <p:to>
                                        <p:strVal val="visible"/>
                                      </p:to>
                                    </p:set>
                                    <p:anim calcmode="lin" valueType="num">
                                      <p:cBhvr additive="base">
                                        <p:cTn id="37" dur="500" fill="hold"/>
                                        <p:tgtEl>
                                          <p:spTgt spid="393232"/>
                                        </p:tgtEl>
                                        <p:attrNameLst>
                                          <p:attrName>ppt_x</p:attrName>
                                        </p:attrNameLst>
                                      </p:cBhvr>
                                      <p:tavLst>
                                        <p:tav tm="0">
                                          <p:val>
                                            <p:strVal val="0-#ppt_w/2"/>
                                          </p:val>
                                        </p:tav>
                                        <p:tav tm="100000">
                                          <p:val>
                                            <p:strVal val="#ppt_x"/>
                                          </p:val>
                                        </p:tav>
                                      </p:tavLst>
                                    </p:anim>
                                    <p:anim calcmode="lin" valueType="num">
                                      <p:cBhvr additive="base">
                                        <p:cTn id="38" dur="500" fill="hold"/>
                                        <p:tgtEl>
                                          <p:spTgt spid="3932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25986" name="Rectangle 2"/>
          <p:cNvSpPr>
            <a:spLocks noGrp="1" noChangeArrowheads="1"/>
          </p:cNvSpPr>
          <p:nvPr>
            <p:ph type="title"/>
          </p:nvPr>
        </p:nvSpPr>
        <p:spPr>
          <a:xfrm>
            <a:off x="611188" y="692150"/>
            <a:ext cx="5113337" cy="719138"/>
          </a:xfrm>
        </p:spPr>
        <p:txBody>
          <a:bodyPr/>
          <a:lstStyle/>
          <a:p>
            <a:pPr algn="l"/>
            <a:r>
              <a:rPr lang="zh-CN" altLang="en-US" sz="3600" dirty="0">
                <a:solidFill>
                  <a:srgbClr val="FFCC99"/>
                </a:solidFill>
                <a:latin typeface="黑体" pitchFamily="2" charset="-122"/>
                <a:ea typeface="黑体" pitchFamily="2" charset="-122"/>
              </a:rPr>
              <a:t>图像增强</a:t>
            </a:r>
          </a:p>
        </p:txBody>
      </p:sp>
      <p:sp>
        <p:nvSpPr>
          <p:cNvPr id="425994" name="Rectangle 10"/>
          <p:cNvSpPr>
            <a:spLocks noGrp="1" noChangeArrowheads="1"/>
          </p:cNvSpPr>
          <p:nvPr>
            <p:ph type="body" idx="1"/>
          </p:nvPr>
        </p:nvSpPr>
        <p:spPr>
          <a:xfrm>
            <a:off x="250825" y="1628775"/>
            <a:ext cx="8569325" cy="4392613"/>
          </a:xfrm>
          <a:noFill/>
          <a:ln/>
        </p:spPr>
        <p:txBody>
          <a:bodyPr/>
          <a:lstStyle/>
          <a:p>
            <a:pPr>
              <a:lnSpc>
                <a:spcPct val="120000"/>
              </a:lnSpc>
            </a:pPr>
            <a:r>
              <a:rPr lang="zh-CN" altLang="en-US" b="1" dirty="0">
                <a:effectLst/>
                <a:ea typeface="华文细黑" pitchFamily="2" charset="-122"/>
              </a:rPr>
              <a:t>图像增强的目的是为了改善画质，使图像的显示效果更加清晰。</a:t>
            </a:r>
          </a:p>
          <a:p>
            <a:pPr>
              <a:lnSpc>
                <a:spcPct val="120000"/>
              </a:lnSpc>
            </a:pPr>
            <a:r>
              <a:rPr lang="zh-CN" altLang="en-US" b="1" dirty="0">
                <a:solidFill>
                  <a:srgbClr val="66FFFF"/>
                </a:solidFill>
                <a:effectLst/>
                <a:ea typeface="华文细黑" pitchFamily="2" charset="-122"/>
              </a:rPr>
              <a:t>本章中主要介绍的内容包括：</a:t>
            </a:r>
          </a:p>
          <a:p>
            <a:pPr>
              <a:lnSpc>
                <a:spcPct val="120000"/>
              </a:lnSpc>
            </a:pPr>
            <a:r>
              <a:rPr lang="zh-CN" altLang="en-US" sz="2400" b="1" dirty="0">
                <a:effectLst/>
                <a:ea typeface="华文细黑" pitchFamily="2" charset="-122"/>
              </a:rPr>
              <a:t>线性对比度展宽</a:t>
            </a:r>
          </a:p>
          <a:p>
            <a:pPr>
              <a:lnSpc>
                <a:spcPct val="120000"/>
              </a:lnSpc>
            </a:pPr>
            <a:r>
              <a:rPr lang="zh-CN" altLang="en-US" sz="2400" b="1" dirty="0">
                <a:effectLst/>
                <a:ea typeface="华文细黑" pitchFamily="2" charset="-122"/>
              </a:rPr>
              <a:t>动态范围调整</a:t>
            </a:r>
          </a:p>
          <a:p>
            <a:pPr>
              <a:lnSpc>
                <a:spcPct val="120000"/>
              </a:lnSpc>
            </a:pPr>
            <a:r>
              <a:rPr lang="zh-CN" altLang="en-US" sz="2400" b="1" dirty="0">
                <a:effectLst/>
                <a:ea typeface="华文细黑" pitchFamily="2" charset="-122"/>
              </a:rPr>
              <a:t>直方图均衡化处理</a:t>
            </a:r>
          </a:p>
          <a:p>
            <a:pPr>
              <a:lnSpc>
                <a:spcPct val="120000"/>
              </a:lnSpc>
            </a:pPr>
            <a:r>
              <a:rPr lang="zh-CN" altLang="en-US" sz="2400" b="1" dirty="0">
                <a:effectLst/>
                <a:ea typeface="华文细黑" pitchFamily="2" charset="-122"/>
              </a:rPr>
              <a:t>伪彩色技术</a:t>
            </a:r>
          </a:p>
        </p:txBody>
      </p:sp>
    </p:spTree>
    <p:extLst>
      <p:ext uri="{BB962C8B-B14F-4D97-AF65-F5344CB8AC3E}">
        <p14:creationId xmlns:p14="http://schemas.microsoft.com/office/powerpoint/2010/main" val="1427175894"/>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5994">
                                            <p:txEl>
                                              <p:pRg st="0" end="0"/>
                                            </p:txEl>
                                          </p:spTgt>
                                        </p:tgtEl>
                                        <p:attrNameLst>
                                          <p:attrName>style.visibility</p:attrName>
                                        </p:attrNameLst>
                                      </p:cBhvr>
                                      <p:to>
                                        <p:strVal val="visible"/>
                                      </p:to>
                                    </p:set>
                                    <p:anim calcmode="lin" valueType="num">
                                      <p:cBhvr additive="base">
                                        <p:cTn id="7" dur="500" fill="hold"/>
                                        <p:tgtEl>
                                          <p:spTgt spid="42599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2599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25994">
                                            <p:txEl>
                                              <p:pRg st="1" end="1"/>
                                            </p:txEl>
                                          </p:spTgt>
                                        </p:tgtEl>
                                        <p:attrNameLst>
                                          <p:attrName>style.visibility</p:attrName>
                                        </p:attrNameLst>
                                      </p:cBhvr>
                                      <p:to>
                                        <p:strVal val="visible"/>
                                      </p:to>
                                    </p:set>
                                    <p:anim calcmode="lin" valueType="num">
                                      <p:cBhvr additive="base">
                                        <p:cTn id="13" dur="500" fill="hold"/>
                                        <p:tgtEl>
                                          <p:spTgt spid="42599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42599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25994">
                                            <p:txEl>
                                              <p:pRg st="2" end="2"/>
                                            </p:txEl>
                                          </p:spTgt>
                                        </p:tgtEl>
                                        <p:attrNameLst>
                                          <p:attrName>style.visibility</p:attrName>
                                        </p:attrNameLst>
                                      </p:cBhvr>
                                      <p:to>
                                        <p:strVal val="visible"/>
                                      </p:to>
                                    </p:set>
                                    <p:anim calcmode="lin" valueType="num">
                                      <p:cBhvr additive="base">
                                        <p:cTn id="19" dur="500" fill="hold"/>
                                        <p:tgtEl>
                                          <p:spTgt spid="42599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2599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25994">
                                            <p:txEl>
                                              <p:pRg st="3" end="3"/>
                                            </p:txEl>
                                          </p:spTgt>
                                        </p:tgtEl>
                                        <p:attrNameLst>
                                          <p:attrName>style.visibility</p:attrName>
                                        </p:attrNameLst>
                                      </p:cBhvr>
                                      <p:to>
                                        <p:strVal val="visible"/>
                                      </p:to>
                                    </p:set>
                                    <p:anim calcmode="lin" valueType="num">
                                      <p:cBhvr additive="base">
                                        <p:cTn id="25" dur="500" fill="hold"/>
                                        <p:tgtEl>
                                          <p:spTgt spid="42599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2599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25994">
                                            <p:txEl>
                                              <p:pRg st="4" end="4"/>
                                            </p:txEl>
                                          </p:spTgt>
                                        </p:tgtEl>
                                        <p:attrNameLst>
                                          <p:attrName>style.visibility</p:attrName>
                                        </p:attrNameLst>
                                      </p:cBhvr>
                                      <p:to>
                                        <p:strVal val="visible"/>
                                      </p:to>
                                    </p:set>
                                    <p:anim calcmode="lin" valueType="num">
                                      <p:cBhvr additive="base">
                                        <p:cTn id="31" dur="500" fill="hold"/>
                                        <p:tgtEl>
                                          <p:spTgt spid="425994">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42599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25994">
                                            <p:txEl>
                                              <p:pRg st="5" end="5"/>
                                            </p:txEl>
                                          </p:spTgt>
                                        </p:tgtEl>
                                        <p:attrNameLst>
                                          <p:attrName>style.visibility</p:attrName>
                                        </p:attrNameLst>
                                      </p:cBhvr>
                                      <p:to>
                                        <p:strVal val="visible"/>
                                      </p:to>
                                    </p:set>
                                    <p:anim calcmode="lin" valueType="num">
                                      <p:cBhvr additive="base">
                                        <p:cTn id="37" dur="500" fill="hold"/>
                                        <p:tgtEl>
                                          <p:spTgt spid="425994">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425994">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5994"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2194" name="Rectangle 1026"/>
          <p:cNvSpPr>
            <a:spLocks noGrp="1" noChangeArrowheads="1"/>
          </p:cNvSpPr>
          <p:nvPr>
            <p:ph type="title"/>
          </p:nvPr>
        </p:nvSpPr>
        <p:spPr>
          <a:xfrm>
            <a:off x="971550" y="620688"/>
            <a:ext cx="6769100" cy="720080"/>
          </a:xfrm>
        </p:spPr>
        <p:txBody>
          <a:bodyPr/>
          <a:lstStyle/>
          <a:p>
            <a:pPr algn="l"/>
            <a:r>
              <a:rPr lang="zh-CN" altLang="en-US" sz="3600" dirty="0">
                <a:solidFill>
                  <a:srgbClr val="FFCC99"/>
                </a:solidFill>
                <a:latin typeface="黑体" pitchFamily="2" charset="-122"/>
                <a:ea typeface="黑体" pitchFamily="2" charset="-122"/>
              </a:rPr>
              <a:t>线性对比度展宽</a:t>
            </a:r>
          </a:p>
        </p:txBody>
      </p:sp>
      <p:sp>
        <p:nvSpPr>
          <p:cNvPr id="392195" name="Rectangle 1027"/>
          <p:cNvSpPr>
            <a:spLocks noGrp="1" noChangeArrowheads="1"/>
          </p:cNvSpPr>
          <p:nvPr>
            <p:ph type="body" idx="1"/>
          </p:nvPr>
        </p:nvSpPr>
        <p:spPr>
          <a:xfrm>
            <a:off x="539750" y="2133600"/>
            <a:ext cx="8135938" cy="3455988"/>
          </a:xfrm>
        </p:spPr>
        <p:txBody>
          <a:bodyPr/>
          <a:lstStyle/>
          <a:p>
            <a:pPr>
              <a:lnSpc>
                <a:spcPct val="120000"/>
              </a:lnSpc>
            </a:pPr>
            <a:r>
              <a:rPr lang="zh-CN" altLang="en-US" sz="2800" b="1" dirty="0">
                <a:effectLst/>
                <a:latin typeface="华文细黑" pitchFamily="2" charset="-122"/>
                <a:ea typeface="华文细黑" pitchFamily="2" charset="-122"/>
                <a:hlinkClick r:id="rId3" action="ppaction://hlinksldjump"/>
              </a:rPr>
              <a:t>对比度展宽</a:t>
            </a:r>
            <a:r>
              <a:rPr lang="zh-CN" altLang="en-US" sz="2800" b="1" dirty="0">
                <a:effectLst/>
                <a:latin typeface="华文细黑" pitchFamily="2" charset="-122"/>
                <a:ea typeface="华文细黑" pitchFamily="2" charset="-122"/>
              </a:rPr>
              <a:t>的目的是：通过将亮暗差异（即对比度）扩大，来把人所关心的部分强调出来。</a:t>
            </a:r>
          </a:p>
          <a:p>
            <a:pPr>
              <a:lnSpc>
                <a:spcPct val="120000"/>
              </a:lnSpc>
            </a:pPr>
            <a:endParaRPr lang="zh-CN" altLang="en-US" sz="2800" b="1" dirty="0">
              <a:effectLst/>
              <a:latin typeface="华文细黑" pitchFamily="2" charset="-122"/>
              <a:ea typeface="华文细黑" pitchFamily="2" charset="-122"/>
            </a:endParaRPr>
          </a:p>
          <a:p>
            <a:pPr>
              <a:lnSpc>
                <a:spcPct val="120000"/>
              </a:lnSpc>
            </a:pPr>
            <a:r>
              <a:rPr lang="zh-CN" altLang="en-US" sz="2800" b="1" dirty="0">
                <a:effectLst/>
                <a:latin typeface="华文细黑" pitchFamily="2" charset="-122"/>
                <a:ea typeface="华文细黑" pitchFamily="2" charset="-122"/>
              </a:rPr>
              <a:t>原理是，进行像素点对点的，灰度级的线性影射。该影射关系通过调整参数，来实现对亮暗差异的扩大。</a:t>
            </a:r>
          </a:p>
          <a:p>
            <a:endParaRPr lang="en-US" altLang="zh-CN" sz="2800" dirty="0">
              <a:effectLst/>
              <a:latin typeface="黑体" pitchFamily="2" charset="-122"/>
              <a:ea typeface="华文细黑" pitchFamily="2" charset="-122"/>
            </a:endParaRPr>
          </a:p>
        </p:txBody>
      </p:sp>
    </p:spTree>
    <p:extLst>
      <p:ext uri="{BB962C8B-B14F-4D97-AF65-F5344CB8AC3E}">
        <p14:creationId xmlns:p14="http://schemas.microsoft.com/office/powerpoint/2010/main" val="3817878676"/>
      </p:ext>
    </p:extLst>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2195">
                                            <p:txEl>
                                              <p:pRg st="0" end="0"/>
                                            </p:txEl>
                                          </p:spTgt>
                                        </p:tgtEl>
                                        <p:attrNameLst>
                                          <p:attrName>style.visibility</p:attrName>
                                        </p:attrNameLst>
                                      </p:cBhvr>
                                      <p:to>
                                        <p:strVal val="visible"/>
                                      </p:to>
                                    </p:set>
                                    <p:anim calcmode="lin" valueType="num">
                                      <p:cBhvr additive="base">
                                        <p:cTn id="7" dur="500" fill="hold"/>
                                        <p:tgtEl>
                                          <p:spTgt spid="39219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921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92195">
                                            <p:txEl>
                                              <p:pRg st="2" end="2"/>
                                            </p:txEl>
                                          </p:spTgt>
                                        </p:tgtEl>
                                        <p:attrNameLst>
                                          <p:attrName>style.visibility</p:attrName>
                                        </p:attrNameLst>
                                      </p:cBhvr>
                                      <p:to>
                                        <p:strVal val="visible"/>
                                      </p:to>
                                    </p:set>
                                    <p:anim calcmode="lin" valueType="num">
                                      <p:cBhvr additive="base">
                                        <p:cTn id="13" dur="500" fill="hold"/>
                                        <p:tgtEl>
                                          <p:spTgt spid="392195">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9219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2195" grpId="0" build="p" autoUpdateAnimBg="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沉稳">
  <a:themeElements>
    <a:clrScheme name="沉稳">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沉稳">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沉稳">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Foundry</Template>
  <TotalTime>568</TotalTime>
  <Words>2970</Words>
  <Application>Microsoft Office PowerPoint</Application>
  <PresentationFormat>全屏显示(4:3)</PresentationFormat>
  <Paragraphs>747</Paragraphs>
  <Slides>67</Slides>
  <Notes>56</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67</vt:i4>
      </vt:variant>
    </vt:vector>
  </HeadingPairs>
  <TitlesOfParts>
    <vt:vector size="69" baseType="lpstr">
      <vt:lpstr>沉稳</vt:lpstr>
      <vt:lpstr>Equation</vt:lpstr>
      <vt:lpstr>数字图像处理</vt:lpstr>
      <vt:lpstr>第三章  图像增强</vt:lpstr>
      <vt:lpstr>PowerPoint 演示文稿</vt:lpstr>
      <vt:lpstr>PowerPoint 演示文稿</vt:lpstr>
      <vt:lpstr>PowerPoint 演示文稿</vt:lpstr>
      <vt:lpstr>对比度的计算</vt:lpstr>
      <vt:lpstr>对比度的计算例</vt:lpstr>
      <vt:lpstr>图像增强</vt:lpstr>
      <vt:lpstr>线性对比度展宽</vt:lpstr>
      <vt:lpstr>对比度展宽效果示例</vt:lpstr>
      <vt:lpstr>线性对比度展宽                  —— 实现方法</vt:lpstr>
      <vt:lpstr>线性对比度展宽                  —— 实现方法</vt:lpstr>
      <vt:lpstr>线性对比度展宽                  —— 实现方法</vt:lpstr>
      <vt:lpstr>线性对比度展宽                  —— 灰级窗</vt:lpstr>
      <vt:lpstr>灰级窗效果示例</vt:lpstr>
      <vt:lpstr>线性对比度展宽              —— 灰级窗的实现方法</vt:lpstr>
      <vt:lpstr>动态范围调整             —— 动态范围的概念</vt:lpstr>
      <vt:lpstr>动态范围调整          —— 动态范围调整的思路</vt:lpstr>
      <vt:lpstr>线性动态范围调整                    —— 基本思路</vt:lpstr>
      <vt:lpstr>线性动态范围调整效果示例</vt:lpstr>
      <vt:lpstr>线性动态范围调整                    —— 实现方法</vt:lpstr>
      <vt:lpstr>线性动态范围调整                    —— 例题</vt:lpstr>
      <vt:lpstr>线性动态范围调整的Matlab实现</vt:lpstr>
      <vt:lpstr>PowerPoint 演示文稿</vt:lpstr>
      <vt:lpstr>PowerPoint 演示文稿</vt:lpstr>
      <vt:lpstr>非线性动态范围调整                  —— 原理</vt:lpstr>
      <vt:lpstr>非线性动态范围调整示例</vt:lpstr>
      <vt:lpstr>非线性动态范围调整                  —— 实现方法</vt:lpstr>
      <vt:lpstr>非线性动态范围调整                   ——例题</vt:lpstr>
      <vt:lpstr>非线性动态范围调整Matlab实现</vt:lpstr>
      <vt:lpstr>非线性动态范围调整Matlab实现</vt:lpstr>
      <vt:lpstr>直方图均衡化              —— 基本原理</vt:lpstr>
      <vt:lpstr>直方图均衡化方法实现                    —— 1.求直方图</vt:lpstr>
      <vt:lpstr>例</vt:lpstr>
      <vt:lpstr>直方图均衡化方法实现              —— 2.计算原图的灰度分布概率</vt:lpstr>
      <vt:lpstr> 例</vt:lpstr>
      <vt:lpstr>PowerPoint 演示文稿</vt:lpstr>
      <vt:lpstr> 例</vt:lpstr>
      <vt:lpstr>直方图均衡化方法实现      —— 4.计算原、新图灰度值的影射关系</vt:lpstr>
      <vt:lpstr>例</vt:lpstr>
      <vt:lpstr>例</vt:lpstr>
      <vt:lpstr>直方图均衡化方法实现             —— 5. 原、新图灰度直方图比较</vt:lpstr>
      <vt:lpstr>直方图均衡化效果示例</vt:lpstr>
      <vt:lpstr>直方图均衡化方法                    —— 比较例</vt:lpstr>
      <vt:lpstr>直方图均衡化方法                    —— 比较例</vt:lpstr>
      <vt:lpstr>直方图均衡的Matlab实现</vt:lpstr>
      <vt:lpstr>直方图均衡的Matlab实现</vt:lpstr>
      <vt:lpstr>对彩色图像进行直方图均衡化处理，对图像的R、G、B三个彩色分量进行直方图均衡化</vt:lpstr>
      <vt:lpstr>对彩色图像进行直方图均衡化处理。将图像从RGB颜色空间转换到HSI颜色空间，使用直方图均衡化单独处理亮度I分量，随后将图像从HSI空间转换回到RGB颜色空间。</vt:lpstr>
      <vt:lpstr>伪彩色增强方法              —— 基本原理</vt:lpstr>
      <vt:lpstr>伪彩色增强方法                 —— 基本思路</vt:lpstr>
      <vt:lpstr>伪彩色增强方法                 —— 分类</vt:lpstr>
      <vt:lpstr>基于灰度变换的伪彩色方法                       —— 基本原理</vt:lpstr>
      <vt:lpstr>基于灰度变换的伪彩色方法                     —— 影射关系</vt:lpstr>
      <vt:lpstr>基于灰度变换的伪彩色方法                     —— 影射关系</vt:lpstr>
      <vt:lpstr>基于灰度变换的伪彩色效果示例</vt:lpstr>
      <vt:lpstr>基于灰度调色板的伪彩色方法                     —— 基本原理</vt:lpstr>
      <vt:lpstr>基于灰度调色板的伪彩色方法                     —— 影射关系</vt:lpstr>
      <vt:lpstr>基于灰度调色板的伪彩色方法              —— 调色板的设计例</vt:lpstr>
      <vt:lpstr>基于灰度调色板的伪彩色方法                     —— 调色板影射例</vt:lpstr>
      <vt:lpstr>基于灰度调色板的伪彩色方法                  —— 调色板影射例</vt:lpstr>
      <vt:lpstr>基于区域分割的伪彩色增强方法                  —— 基本原理</vt:lpstr>
      <vt:lpstr>基于区域分割的伪彩色增强方法            —— 应用领域与实现方法</vt:lpstr>
      <vt:lpstr>基于区域分割的伪彩色增强示例</vt:lpstr>
      <vt:lpstr>基于区域分割的伪彩色增强示例</vt:lpstr>
      <vt:lpstr>谢谢大家</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数字图像处理</dc:title>
  <dc:creator>degui yang</dc:creator>
  <cp:lastModifiedBy>杨德贵</cp:lastModifiedBy>
  <cp:revision>44</cp:revision>
  <dcterms:created xsi:type="dcterms:W3CDTF">2018-09-01T09:20:54Z</dcterms:created>
  <dcterms:modified xsi:type="dcterms:W3CDTF">2019-09-09T08:14:32Z</dcterms:modified>
</cp:coreProperties>
</file>